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40"/>
  </p:notesMasterIdLst>
  <p:sldIdLst>
    <p:sldId id="261" r:id="rId2"/>
    <p:sldId id="338" r:id="rId3"/>
    <p:sldId id="263" r:id="rId4"/>
    <p:sldId id="288" r:id="rId5"/>
    <p:sldId id="297" r:id="rId6"/>
    <p:sldId id="289" r:id="rId7"/>
    <p:sldId id="293" r:id="rId8"/>
    <p:sldId id="299" r:id="rId9"/>
    <p:sldId id="319" r:id="rId10"/>
    <p:sldId id="301" r:id="rId11"/>
    <p:sldId id="303" r:id="rId12"/>
    <p:sldId id="331" r:id="rId13"/>
    <p:sldId id="339" r:id="rId14"/>
    <p:sldId id="347" r:id="rId15"/>
    <p:sldId id="276" r:id="rId16"/>
    <p:sldId id="302" r:id="rId17"/>
    <p:sldId id="328" r:id="rId18"/>
    <p:sldId id="348" r:id="rId19"/>
    <p:sldId id="329" r:id="rId20"/>
    <p:sldId id="333" r:id="rId21"/>
    <p:sldId id="335" r:id="rId22"/>
    <p:sldId id="336" r:id="rId23"/>
    <p:sldId id="337" r:id="rId24"/>
    <p:sldId id="350" r:id="rId25"/>
    <p:sldId id="318" r:id="rId26"/>
    <p:sldId id="278" r:id="rId27"/>
    <p:sldId id="340" r:id="rId28"/>
    <p:sldId id="349" r:id="rId29"/>
    <p:sldId id="341" r:id="rId30"/>
    <p:sldId id="342" r:id="rId31"/>
    <p:sldId id="343" r:id="rId32"/>
    <p:sldId id="344" r:id="rId33"/>
    <p:sldId id="345" r:id="rId34"/>
    <p:sldId id="346" r:id="rId35"/>
    <p:sldId id="285" r:id="rId36"/>
    <p:sldId id="283" r:id="rId37"/>
    <p:sldId id="284" r:id="rId38"/>
    <p:sldId id="286" r:id="rId3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F21B04"/>
    <a:srgbClr val="000000"/>
    <a:srgbClr val="EAEBE5"/>
    <a:srgbClr val="370B2A"/>
    <a:srgbClr val="33CC33"/>
    <a:srgbClr val="B0E7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5" d="100"/>
          <a:sy n="75" d="100"/>
        </p:scale>
        <p:origin x="-114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">
                  <c:v>2</c:v>
                </c:pt>
                <c:pt idx="1">
                  <c:v>3.2</c:v>
                </c:pt>
              </c:numCache>
            </c:numRef>
          </c:val>
        </c:ser>
        <c:firstSliceAng val="170"/>
        <c:holeSize val="50"/>
      </c:doughnutChart>
      <c:spPr>
        <a:noFill/>
        <a:ln w="25407">
          <a:noFill/>
        </a:ln>
      </c:spPr>
    </c:plotArea>
    <c:plotVisOnly val="1"/>
    <c:dispBlanksAs val="zero"/>
  </c:chart>
  <c:txPr>
    <a:bodyPr/>
    <a:lstStyle/>
    <a:p>
      <a:pPr>
        <a:defRPr sz="1802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9507599611452173E-2"/>
          <c:w val="0.74884331661664116"/>
          <c:h val="0.95049240038854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21B04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rgbClr val="EAEBE5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8"/>
            <c:spPr>
              <a:solidFill>
                <a:schemeClr val="accent4">
                  <a:lumMod val="10000"/>
                </a:schemeClr>
              </a:solidFill>
            </c:spPr>
          </c:dPt>
          <c:cat>
            <c:strRef>
              <c:f>Лист1!$A$2:$A$10</c:f>
              <c:strCache>
                <c:ptCount val="9"/>
                <c:pt idx="0">
                  <c:v>НДФЛ-51,4,0%</c:v>
                </c:pt>
                <c:pt idx="1">
                  <c:v>ЕНВД,ЕСХН-13,5%</c:v>
                </c:pt>
                <c:pt idx="2">
                  <c:v>Акцизы-17,2 %</c:v>
                </c:pt>
                <c:pt idx="3">
                  <c:v>доходы от продажи активов 1,4%</c:v>
                </c:pt>
                <c:pt idx="4">
                  <c:v>доходы от использования имущества(аренда) 11,3 %</c:v>
                </c:pt>
                <c:pt idx="5">
                  <c:v>госпошлина-2,3%</c:v>
                </c:pt>
                <c:pt idx="6">
                  <c:v>штрафы-1,5%</c:v>
                </c:pt>
                <c:pt idx="7">
                  <c:v>плата за негатив.воздействие на окруж.среду-1%</c:v>
                </c:pt>
                <c:pt idx="8">
                  <c:v>прочие поступления от использования имущества-1,7 %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51.4</c:v>
                </c:pt>
                <c:pt idx="1">
                  <c:v>13.5</c:v>
                </c:pt>
                <c:pt idx="2">
                  <c:v>17.2</c:v>
                </c:pt>
                <c:pt idx="3">
                  <c:v>1.4</c:v>
                </c:pt>
                <c:pt idx="4">
                  <c:v>11.3</c:v>
                </c:pt>
                <c:pt idx="5">
                  <c:v>2.2999999999999998</c:v>
                </c:pt>
                <c:pt idx="6">
                  <c:v>1.5</c:v>
                </c:pt>
                <c:pt idx="7">
                  <c:v>1</c:v>
                </c:pt>
                <c:pt idx="8">
                  <c:v>1.7</c:v>
                </c:pt>
              </c:numCache>
            </c:numRef>
          </c:val>
        </c:ser>
      </c:pie3D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4170038137498025"/>
          <c:y val="8.776379756654118E-2"/>
          <c:w val="0.58299618625019933"/>
          <c:h val="0.91223620243345871"/>
        </c:manualLayout>
      </c:layout>
      <c:txPr>
        <a:bodyPr/>
        <a:lstStyle/>
        <a:p>
          <a:pPr>
            <a:lnSpc>
              <a:spcPct val="100000"/>
            </a:lnSpc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788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085363180081252E-2"/>
          <c:y val="0"/>
          <c:w val="0.71790597355886876"/>
          <c:h val="0.99317777777777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explosion val="36"/>
            <c:spPr>
              <a:solidFill>
                <a:srgbClr val="F21B04"/>
              </a:solidFill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7030A0"/>
              </a:solidFill>
            </c:spPr>
          </c:dPt>
          <c:dPt>
            <c:idx val="7"/>
            <c:spPr>
              <a:solidFill>
                <a:schemeClr val="accent4">
                  <a:lumMod val="10000"/>
                </a:schemeClr>
              </a:solidFill>
            </c:spPr>
          </c:dPt>
          <c:cat>
            <c:strRef>
              <c:f>Лист1!$A$2:$A$10</c:f>
              <c:strCache>
                <c:ptCount val="9"/>
                <c:pt idx="0">
                  <c:v>образование-69%</c:v>
                </c:pt>
                <c:pt idx="1">
                  <c:v>общегосударственные вопросы - 10,6%</c:v>
                </c:pt>
                <c:pt idx="2">
                  <c:v>ЖКХ-1,5%</c:v>
                </c:pt>
                <c:pt idx="3">
                  <c:v>культура-4%</c:v>
                </c:pt>
                <c:pt idx="4">
                  <c:v>социальная политика-3,1%</c:v>
                </c:pt>
                <c:pt idx="5">
                  <c:v>межб.трансферты -7%</c:v>
                </c:pt>
                <c:pt idx="6">
                  <c:v>нац.экономика-2,7%</c:v>
                </c:pt>
                <c:pt idx="7">
                  <c:v>прочее-1%</c:v>
                </c:pt>
                <c:pt idx="8">
                  <c:v>охрана окружающей среды -2%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69</c:v>
                </c:pt>
                <c:pt idx="1">
                  <c:v>10.6</c:v>
                </c:pt>
                <c:pt idx="2">
                  <c:v>1.5</c:v>
                </c:pt>
                <c:pt idx="3">
                  <c:v>4</c:v>
                </c:pt>
                <c:pt idx="4">
                  <c:v>3.1</c:v>
                </c:pt>
                <c:pt idx="5">
                  <c:v>7</c:v>
                </c:pt>
                <c:pt idx="6">
                  <c:v>2.7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</c:pie3DChart>
      <c:spPr>
        <a:noFill/>
        <a:ln w="25481">
          <a:noFill/>
        </a:ln>
      </c:spPr>
    </c:plotArea>
    <c:legend>
      <c:legendPos val="r"/>
      <c:layout>
        <c:manualLayout>
          <c:xMode val="edge"/>
          <c:yMode val="edge"/>
          <c:x val="0.46340282328104943"/>
          <c:y val="2.4857187192483806E-2"/>
          <c:w val="0.51005939196934158"/>
          <c:h val="0.87698709873705316"/>
        </c:manualLayout>
      </c:layout>
      <c:txPr>
        <a:bodyPr/>
        <a:lstStyle/>
        <a:p>
          <a:pPr>
            <a:defRPr b="1">
              <a:solidFill>
                <a:schemeClr val="bg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247755569015635E-2"/>
          <c:y val="6.8222971870594692E-3"/>
          <c:w val="0.71790597355886998"/>
          <c:h val="0.99317777777777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chemeClr val="accent4">
                  <a:lumMod val="10000"/>
                </a:schemeClr>
              </a:solidFill>
            </c:spPr>
          </c:dPt>
          <c:cat>
            <c:strRef>
              <c:f>Лист1!$A$2:$A$9</c:f>
              <c:strCache>
                <c:ptCount val="8"/>
                <c:pt idx="0">
                  <c:v>образование-57 %</c:v>
                </c:pt>
                <c:pt idx="1">
                  <c:v>общегосударственные вопросы - 19,2 %</c:v>
                </c:pt>
                <c:pt idx="2">
                  <c:v>ЖКХ 2%</c:v>
                </c:pt>
                <c:pt idx="3">
                  <c:v>культура-6,5%</c:v>
                </c:pt>
                <c:pt idx="4">
                  <c:v>социальная политика-1,1 %</c:v>
                </c:pt>
                <c:pt idx="5">
                  <c:v>межб.трансферты -6%</c:v>
                </c:pt>
                <c:pt idx="6">
                  <c:v>нац.экономика-6,1%</c:v>
                </c:pt>
                <c:pt idx="7">
                  <c:v>прочее-0,5%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57.5</c:v>
                </c:pt>
                <c:pt idx="1">
                  <c:v>19.3</c:v>
                </c:pt>
                <c:pt idx="2">
                  <c:v>2.1</c:v>
                </c:pt>
                <c:pt idx="3">
                  <c:v>6.8</c:v>
                </c:pt>
                <c:pt idx="4">
                  <c:v>1.2</c:v>
                </c:pt>
                <c:pt idx="5">
                  <c:v>6.2</c:v>
                </c:pt>
                <c:pt idx="6">
                  <c:v>6.3</c:v>
                </c:pt>
                <c:pt idx="7">
                  <c:v>0.60000000000000064</c:v>
                </c:pt>
              </c:numCache>
            </c:numRef>
          </c:val>
        </c:ser>
      </c:pie3DChart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52263152598153206"/>
          <c:y val="0.13706085804694973"/>
          <c:w val="0.4691633960262741"/>
          <c:h val="0.81374510429187352"/>
        </c:manualLayout>
      </c:layout>
      <c:txPr>
        <a:bodyPr/>
        <a:lstStyle/>
        <a:p>
          <a:pPr>
            <a:defRPr sz="2000" b="1">
              <a:solidFill>
                <a:schemeClr val="bg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0"/>
      </a:pPr>
      <a:endParaRPr lang="ru-RU"/>
    </a:p>
  </c:txPr>
  <c:externalData r:id="rId1"/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FD998-2A90-4A7F-BDF4-620E184F907F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DE796916-C68E-456F-893D-8CBCA0A66BA1}">
      <dgm:prSet phldrT="[Текст]"/>
      <dgm:spPr/>
      <dgm:t>
        <a:bodyPr/>
        <a:lstStyle/>
        <a:p>
          <a:r>
            <a:rPr lang="ru-RU" dirty="0" smtClean="0"/>
            <a:t>Заработная плата с учетом роста МРОТ с 01.01.2020 г.        до  12 130 руб.</a:t>
          </a:r>
          <a:endParaRPr lang="ru-RU" dirty="0"/>
        </a:p>
      </dgm:t>
    </dgm:pt>
    <dgm:pt modelId="{7673F94D-2934-4FE1-9DBC-3330EECA6ABA}" type="parTrans" cxnId="{CF1332A4-035F-491C-ABCD-AD9C71C20444}">
      <dgm:prSet/>
      <dgm:spPr/>
      <dgm:t>
        <a:bodyPr/>
        <a:lstStyle/>
        <a:p>
          <a:endParaRPr lang="ru-RU"/>
        </a:p>
      </dgm:t>
    </dgm:pt>
    <dgm:pt modelId="{700315F2-2CD7-4937-A667-A20606C1FE9B}" type="sibTrans" cxnId="{CF1332A4-035F-491C-ABCD-AD9C71C20444}">
      <dgm:prSet/>
      <dgm:spPr/>
      <dgm:t>
        <a:bodyPr/>
        <a:lstStyle/>
        <a:p>
          <a:endParaRPr lang="ru-RU"/>
        </a:p>
      </dgm:t>
    </dgm:pt>
    <dgm:pt modelId="{DFAEB356-8981-4C54-AF34-6652BD2F39B9}">
      <dgm:prSet phldrT="[Текст]"/>
      <dgm:spPr/>
      <dgm:t>
        <a:bodyPr/>
        <a:lstStyle/>
        <a:p>
          <a:r>
            <a:rPr lang="ru-RU" dirty="0" smtClean="0"/>
            <a:t>Расходы на оплату коммунальных  расходов услуг с индексацией  в полном объеме</a:t>
          </a:r>
          <a:endParaRPr lang="ru-RU" dirty="0"/>
        </a:p>
      </dgm:t>
    </dgm:pt>
    <dgm:pt modelId="{DAA2DF67-C6AE-46D7-8146-3A0168AC5156}" type="parTrans" cxnId="{5002A5E5-6FE2-4FF6-8830-CD1540D2E826}">
      <dgm:prSet/>
      <dgm:spPr/>
      <dgm:t>
        <a:bodyPr/>
        <a:lstStyle/>
        <a:p>
          <a:endParaRPr lang="ru-RU"/>
        </a:p>
      </dgm:t>
    </dgm:pt>
    <dgm:pt modelId="{9587BC92-45DB-4A97-B223-1C9BF5D47011}" type="sibTrans" cxnId="{5002A5E5-6FE2-4FF6-8830-CD1540D2E826}">
      <dgm:prSet/>
      <dgm:spPr/>
      <dgm:t>
        <a:bodyPr/>
        <a:lstStyle/>
        <a:p>
          <a:endParaRPr lang="ru-RU"/>
        </a:p>
      </dgm:t>
    </dgm:pt>
    <dgm:pt modelId="{5A13E515-D392-4B23-A827-653B3CCCE72B}">
      <dgm:prSet phldrT="[Текст]"/>
      <dgm:spPr/>
      <dgm:t>
        <a:bodyPr/>
        <a:lstStyle/>
        <a:p>
          <a:r>
            <a:rPr lang="ru-RU" dirty="0" smtClean="0"/>
            <a:t>Расходы на заработную плату работникам бюджетных учреждений в соответствии с «майскими»указами Президента (96%)</a:t>
          </a:r>
          <a:endParaRPr lang="ru-RU" dirty="0"/>
        </a:p>
      </dgm:t>
    </dgm:pt>
    <dgm:pt modelId="{DDC43CBE-0C11-4ECE-9A49-1A37672263A1}" type="sibTrans" cxnId="{1979EE5F-5322-4845-844A-9B55EE86FD59}">
      <dgm:prSet/>
      <dgm:spPr/>
      <dgm:t>
        <a:bodyPr/>
        <a:lstStyle/>
        <a:p>
          <a:endParaRPr lang="ru-RU"/>
        </a:p>
      </dgm:t>
    </dgm:pt>
    <dgm:pt modelId="{63CD73B7-5826-4F9B-84FB-93809EE9E83A}" type="parTrans" cxnId="{1979EE5F-5322-4845-844A-9B55EE86FD59}">
      <dgm:prSet/>
      <dgm:spPr/>
      <dgm:t>
        <a:bodyPr/>
        <a:lstStyle/>
        <a:p>
          <a:endParaRPr lang="ru-RU"/>
        </a:p>
      </dgm:t>
    </dgm:pt>
    <dgm:pt modelId="{85A1A6BA-FDA9-4008-9DC4-831646E9FC65}">
      <dgm:prSet phldrT="[Текст]"/>
      <dgm:spPr/>
      <dgm:t>
        <a:bodyPr/>
        <a:lstStyle/>
        <a:p>
          <a:r>
            <a:rPr lang="ru-RU" dirty="0" smtClean="0"/>
            <a:t>Заработная плата ОМС с индексацией окладов 3 % с 01.10.2020 г.</a:t>
          </a:r>
          <a:endParaRPr lang="ru-RU" dirty="0"/>
        </a:p>
      </dgm:t>
    </dgm:pt>
    <dgm:pt modelId="{06C9E32F-9EB6-4473-A686-2553941C69F8}" type="parTrans" cxnId="{0541EFCB-602B-4885-9107-E045BCFD958F}">
      <dgm:prSet/>
      <dgm:spPr/>
      <dgm:t>
        <a:bodyPr/>
        <a:lstStyle/>
        <a:p>
          <a:endParaRPr lang="ru-RU"/>
        </a:p>
      </dgm:t>
    </dgm:pt>
    <dgm:pt modelId="{776F3783-1201-4BE7-AC86-CC24CCAA1349}" type="sibTrans" cxnId="{0541EFCB-602B-4885-9107-E045BCFD958F}">
      <dgm:prSet/>
      <dgm:spPr/>
      <dgm:t>
        <a:bodyPr/>
        <a:lstStyle/>
        <a:p>
          <a:endParaRPr lang="ru-RU"/>
        </a:p>
      </dgm:t>
    </dgm:pt>
    <dgm:pt modelId="{25B978A7-EA3F-464B-96F7-BCB39864576A}" type="pres">
      <dgm:prSet presAssocID="{ED0FD998-2A90-4A7F-BDF4-620E184F907F}" presName="linearFlow" presStyleCnt="0">
        <dgm:presLayoutVars>
          <dgm:dir/>
          <dgm:resizeHandles val="exact"/>
        </dgm:presLayoutVars>
      </dgm:prSet>
      <dgm:spPr/>
    </dgm:pt>
    <dgm:pt modelId="{9327FDA8-1401-40E3-AC51-62AAAD307C67}" type="pres">
      <dgm:prSet presAssocID="{5A13E515-D392-4B23-A827-653B3CCCE72B}" presName="composite" presStyleCnt="0"/>
      <dgm:spPr/>
    </dgm:pt>
    <dgm:pt modelId="{B3D8A0E9-597A-42EF-BFF8-0757D006685F}" type="pres">
      <dgm:prSet presAssocID="{5A13E515-D392-4B23-A827-653B3CCCE72B}" presName="imgShp" presStyleLbl="fgImgPlace1" presStyleIdx="0" presStyleCnt="4"/>
      <dgm:spPr/>
    </dgm:pt>
    <dgm:pt modelId="{C064379E-9E63-4C5E-898E-9F0BBC7C0B67}" type="pres">
      <dgm:prSet presAssocID="{5A13E515-D392-4B23-A827-653B3CCCE72B}" presName="txShp" presStyleLbl="node1" presStyleIdx="0" presStyleCnt="4" custScaleX="96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E3B7F-C299-4441-9CB0-17D0B8F188F0}" type="pres">
      <dgm:prSet presAssocID="{DDC43CBE-0C11-4ECE-9A49-1A37672263A1}" presName="spacing" presStyleCnt="0"/>
      <dgm:spPr/>
    </dgm:pt>
    <dgm:pt modelId="{BAB50647-8552-4E8F-BFD8-A6137F5CFB84}" type="pres">
      <dgm:prSet presAssocID="{DE796916-C68E-456F-893D-8CBCA0A66BA1}" presName="composite" presStyleCnt="0"/>
      <dgm:spPr/>
    </dgm:pt>
    <dgm:pt modelId="{7F5E4A05-9162-43BE-8A8B-FC2B0F679E6D}" type="pres">
      <dgm:prSet presAssocID="{DE796916-C68E-456F-893D-8CBCA0A66BA1}" presName="imgShp" presStyleLbl="fgImgPlace1" presStyleIdx="1" presStyleCnt="4"/>
      <dgm:spPr/>
    </dgm:pt>
    <dgm:pt modelId="{102D8C9D-CF8C-41A7-956A-A9E653CB9A2F}" type="pres">
      <dgm:prSet presAssocID="{DE796916-C68E-456F-893D-8CBCA0A66BA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1BC97-CCC7-47BD-8DDF-A91BEAA56CBB}" type="pres">
      <dgm:prSet presAssocID="{700315F2-2CD7-4937-A667-A20606C1FE9B}" presName="spacing" presStyleCnt="0"/>
      <dgm:spPr/>
    </dgm:pt>
    <dgm:pt modelId="{A423DBAC-84F6-45BA-9684-AC155513ACD3}" type="pres">
      <dgm:prSet presAssocID="{85A1A6BA-FDA9-4008-9DC4-831646E9FC65}" presName="composite" presStyleCnt="0"/>
      <dgm:spPr/>
    </dgm:pt>
    <dgm:pt modelId="{94F80A14-0C38-4AE4-9874-8BDA8BD15D15}" type="pres">
      <dgm:prSet presAssocID="{85A1A6BA-FDA9-4008-9DC4-831646E9FC65}" presName="imgShp" presStyleLbl="fgImgPlace1" presStyleIdx="2" presStyleCnt="4"/>
      <dgm:spPr/>
    </dgm:pt>
    <dgm:pt modelId="{21F64F84-08CD-4C14-A5E8-29255AF5B936}" type="pres">
      <dgm:prSet presAssocID="{85A1A6BA-FDA9-4008-9DC4-831646E9FC6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D2841-0594-428B-B72D-3B6688CA69F9}" type="pres">
      <dgm:prSet presAssocID="{776F3783-1201-4BE7-AC86-CC24CCAA1349}" presName="spacing" presStyleCnt="0"/>
      <dgm:spPr/>
    </dgm:pt>
    <dgm:pt modelId="{B171D7EA-823C-4617-8AA4-CCCC9F428404}" type="pres">
      <dgm:prSet presAssocID="{DFAEB356-8981-4C54-AF34-6652BD2F39B9}" presName="composite" presStyleCnt="0"/>
      <dgm:spPr/>
    </dgm:pt>
    <dgm:pt modelId="{8B384CB2-1165-4CCE-BFC7-5CD2CEF87265}" type="pres">
      <dgm:prSet presAssocID="{DFAEB356-8981-4C54-AF34-6652BD2F39B9}" presName="imgShp" presStyleLbl="fgImgPlace1" presStyleIdx="3" presStyleCnt="4"/>
      <dgm:spPr/>
    </dgm:pt>
    <dgm:pt modelId="{2DED9033-D0BC-4AB7-B508-1CE29097B53C}" type="pres">
      <dgm:prSet presAssocID="{DFAEB356-8981-4C54-AF34-6652BD2F39B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DF09F3-9321-44EE-8132-47D935D5C048}" type="presOf" srcId="{85A1A6BA-FDA9-4008-9DC4-831646E9FC65}" destId="{21F64F84-08CD-4C14-A5E8-29255AF5B936}" srcOrd="0" destOrd="0" presId="urn:microsoft.com/office/officeart/2005/8/layout/vList3"/>
    <dgm:cxn modelId="{CF1332A4-035F-491C-ABCD-AD9C71C20444}" srcId="{ED0FD998-2A90-4A7F-BDF4-620E184F907F}" destId="{DE796916-C68E-456F-893D-8CBCA0A66BA1}" srcOrd="1" destOrd="0" parTransId="{7673F94D-2934-4FE1-9DBC-3330EECA6ABA}" sibTransId="{700315F2-2CD7-4937-A667-A20606C1FE9B}"/>
    <dgm:cxn modelId="{6720263F-6843-4863-BAE2-277085226DCD}" type="presOf" srcId="{DFAEB356-8981-4C54-AF34-6652BD2F39B9}" destId="{2DED9033-D0BC-4AB7-B508-1CE29097B53C}" srcOrd="0" destOrd="0" presId="urn:microsoft.com/office/officeart/2005/8/layout/vList3"/>
    <dgm:cxn modelId="{5002A5E5-6FE2-4FF6-8830-CD1540D2E826}" srcId="{ED0FD998-2A90-4A7F-BDF4-620E184F907F}" destId="{DFAEB356-8981-4C54-AF34-6652BD2F39B9}" srcOrd="3" destOrd="0" parTransId="{DAA2DF67-C6AE-46D7-8146-3A0168AC5156}" sibTransId="{9587BC92-45DB-4A97-B223-1C9BF5D47011}"/>
    <dgm:cxn modelId="{91132E0C-8691-40D5-8527-88B8D596D7B5}" type="presOf" srcId="{ED0FD998-2A90-4A7F-BDF4-620E184F907F}" destId="{25B978A7-EA3F-464B-96F7-BCB39864576A}" srcOrd="0" destOrd="0" presId="urn:microsoft.com/office/officeart/2005/8/layout/vList3"/>
    <dgm:cxn modelId="{0541EFCB-602B-4885-9107-E045BCFD958F}" srcId="{ED0FD998-2A90-4A7F-BDF4-620E184F907F}" destId="{85A1A6BA-FDA9-4008-9DC4-831646E9FC65}" srcOrd="2" destOrd="0" parTransId="{06C9E32F-9EB6-4473-A686-2553941C69F8}" sibTransId="{776F3783-1201-4BE7-AC86-CC24CCAA1349}"/>
    <dgm:cxn modelId="{D8B4525E-1985-4A63-86B9-8CE942C83775}" type="presOf" srcId="{DE796916-C68E-456F-893D-8CBCA0A66BA1}" destId="{102D8C9D-CF8C-41A7-956A-A9E653CB9A2F}" srcOrd="0" destOrd="0" presId="urn:microsoft.com/office/officeart/2005/8/layout/vList3"/>
    <dgm:cxn modelId="{1979EE5F-5322-4845-844A-9B55EE86FD59}" srcId="{ED0FD998-2A90-4A7F-BDF4-620E184F907F}" destId="{5A13E515-D392-4B23-A827-653B3CCCE72B}" srcOrd="0" destOrd="0" parTransId="{63CD73B7-5826-4F9B-84FB-93809EE9E83A}" sibTransId="{DDC43CBE-0C11-4ECE-9A49-1A37672263A1}"/>
    <dgm:cxn modelId="{C367E684-C56A-476B-899C-0F55EB99E710}" type="presOf" srcId="{5A13E515-D392-4B23-A827-653B3CCCE72B}" destId="{C064379E-9E63-4C5E-898E-9F0BBC7C0B67}" srcOrd="0" destOrd="0" presId="urn:microsoft.com/office/officeart/2005/8/layout/vList3"/>
    <dgm:cxn modelId="{244CEFCE-35F1-4303-8127-6875F1316DE2}" type="presParOf" srcId="{25B978A7-EA3F-464B-96F7-BCB39864576A}" destId="{9327FDA8-1401-40E3-AC51-62AAAD307C67}" srcOrd="0" destOrd="0" presId="urn:microsoft.com/office/officeart/2005/8/layout/vList3"/>
    <dgm:cxn modelId="{2C024D52-AB2F-4A3A-9488-543AFEA127D2}" type="presParOf" srcId="{9327FDA8-1401-40E3-AC51-62AAAD307C67}" destId="{B3D8A0E9-597A-42EF-BFF8-0757D006685F}" srcOrd="0" destOrd="0" presId="urn:microsoft.com/office/officeart/2005/8/layout/vList3"/>
    <dgm:cxn modelId="{C8B5D8C5-6586-4147-A9B2-3DF23F8B1748}" type="presParOf" srcId="{9327FDA8-1401-40E3-AC51-62AAAD307C67}" destId="{C064379E-9E63-4C5E-898E-9F0BBC7C0B67}" srcOrd="1" destOrd="0" presId="urn:microsoft.com/office/officeart/2005/8/layout/vList3"/>
    <dgm:cxn modelId="{AD2D08F2-CB8A-41D5-A687-1F97024DEE1A}" type="presParOf" srcId="{25B978A7-EA3F-464B-96F7-BCB39864576A}" destId="{D47E3B7F-C299-4441-9CB0-17D0B8F188F0}" srcOrd="1" destOrd="0" presId="urn:microsoft.com/office/officeart/2005/8/layout/vList3"/>
    <dgm:cxn modelId="{4B176801-AF84-4FE3-AFF4-264153D851DE}" type="presParOf" srcId="{25B978A7-EA3F-464B-96F7-BCB39864576A}" destId="{BAB50647-8552-4E8F-BFD8-A6137F5CFB84}" srcOrd="2" destOrd="0" presId="urn:microsoft.com/office/officeart/2005/8/layout/vList3"/>
    <dgm:cxn modelId="{B601E1D8-9AE5-4CA8-99A6-A550C2E19143}" type="presParOf" srcId="{BAB50647-8552-4E8F-BFD8-A6137F5CFB84}" destId="{7F5E4A05-9162-43BE-8A8B-FC2B0F679E6D}" srcOrd="0" destOrd="0" presId="urn:microsoft.com/office/officeart/2005/8/layout/vList3"/>
    <dgm:cxn modelId="{39165149-48F3-461D-8667-872A99E6122E}" type="presParOf" srcId="{BAB50647-8552-4E8F-BFD8-A6137F5CFB84}" destId="{102D8C9D-CF8C-41A7-956A-A9E653CB9A2F}" srcOrd="1" destOrd="0" presId="urn:microsoft.com/office/officeart/2005/8/layout/vList3"/>
    <dgm:cxn modelId="{478892E8-C5EE-45D8-A821-2674F2031BC6}" type="presParOf" srcId="{25B978A7-EA3F-464B-96F7-BCB39864576A}" destId="{2301BC97-CCC7-47BD-8DDF-A91BEAA56CBB}" srcOrd="3" destOrd="0" presId="urn:microsoft.com/office/officeart/2005/8/layout/vList3"/>
    <dgm:cxn modelId="{C5DEEC00-61A1-419D-B6D6-0D2C876DEF85}" type="presParOf" srcId="{25B978A7-EA3F-464B-96F7-BCB39864576A}" destId="{A423DBAC-84F6-45BA-9684-AC155513ACD3}" srcOrd="4" destOrd="0" presId="urn:microsoft.com/office/officeart/2005/8/layout/vList3"/>
    <dgm:cxn modelId="{2470AB1D-B958-4AED-ACBC-32D491BCFDEF}" type="presParOf" srcId="{A423DBAC-84F6-45BA-9684-AC155513ACD3}" destId="{94F80A14-0C38-4AE4-9874-8BDA8BD15D15}" srcOrd="0" destOrd="0" presId="urn:microsoft.com/office/officeart/2005/8/layout/vList3"/>
    <dgm:cxn modelId="{85DD6B1F-236B-409F-BC29-41165CF671A2}" type="presParOf" srcId="{A423DBAC-84F6-45BA-9684-AC155513ACD3}" destId="{21F64F84-08CD-4C14-A5E8-29255AF5B936}" srcOrd="1" destOrd="0" presId="urn:microsoft.com/office/officeart/2005/8/layout/vList3"/>
    <dgm:cxn modelId="{2970E9C6-60D7-4E79-BDC9-1958F1F39EB3}" type="presParOf" srcId="{25B978A7-EA3F-464B-96F7-BCB39864576A}" destId="{F7ED2841-0594-428B-B72D-3B6688CA69F9}" srcOrd="5" destOrd="0" presId="urn:microsoft.com/office/officeart/2005/8/layout/vList3"/>
    <dgm:cxn modelId="{B2760E5A-D81D-4E78-87BB-2254B7885DC8}" type="presParOf" srcId="{25B978A7-EA3F-464B-96F7-BCB39864576A}" destId="{B171D7EA-823C-4617-8AA4-CCCC9F428404}" srcOrd="6" destOrd="0" presId="urn:microsoft.com/office/officeart/2005/8/layout/vList3"/>
    <dgm:cxn modelId="{92526B51-9189-43FB-9CF3-5C87B6EAD624}" type="presParOf" srcId="{B171D7EA-823C-4617-8AA4-CCCC9F428404}" destId="{8B384CB2-1165-4CCE-BFC7-5CD2CEF87265}" srcOrd="0" destOrd="0" presId="urn:microsoft.com/office/officeart/2005/8/layout/vList3"/>
    <dgm:cxn modelId="{28E9477A-EDA0-47B6-9E3D-D6BDAC2078D7}" type="presParOf" srcId="{B171D7EA-823C-4617-8AA4-CCCC9F428404}" destId="{2DED9033-D0BC-4AB7-B508-1CE29097B5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7F59E7-10D5-4465-A676-883E0601DB4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D6001-DC33-4502-96A2-558D9BB62CE3}">
      <dgm:prSet phldrT="[Текст]" custT="1"/>
      <dgm:spPr/>
      <dgm:t>
        <a:bodyPr/>
        <a:lstStyle/>
        <a:p>
          <a:r>
            <a:rPr lang="ru-RU" sz="2000" b="1" dirty="0" smtClean="0"/>
            <a:t>100,0т.р</a:t>
          </a:r>
          <a:endParaRPr lang="ru-RU" sz="2000" b="1" dirty="0"/>
        </a:p>
      </dgm:t>
    </dgm:pt>
    <dgm:pt modelId="{338EDD65-C669-4C7E-8B65-3417E6D53403}" type="parTrans" cxnId="{81413360-2ED5-4A77-9F3D-05DA93848CBB}">
      <dgm:prSet/>
      <dgm:spPr/>
      <dgm:t>
        <a:bodyPr/>
        <a:lstStyle/>
        <a:p>
          <a:endParaRPr lang="ru-RU"/>
        </a:p>
      </dgm:t>
    </dgm:pt>
    <dgm:pt modelId="{39A49B0D-B893-47D9-9891-7B59C7FBD377}" type="sibTrans" cxnId="{81413360-2ED5-4A77-9F3D-05DA93848CBB}">
      <dgm:prSet/>
      <dgm:spPr/>
      <dgm:t>
        <a:bodyPr/>
        <a:lstStyle/>
        <a:p>
          <a:endParaRPr lang="ru-RU"/>
        </a:p>
      </dgm:t>
    </dgm:pt>
    <dgm:pt modelId="{653F6407-0A92-4C75-AEEA-85D6AD88561E}">
      <dgm:prSet phldrT="[Текст]"/>
      <dgm:spPr/>
      <dgm:t>
        <a:bodyPr/>
        <a:lstStyle/>
        <a:p>
          <a:r>
            <a:rPr lang="ru-RU" b="1" dirty="0" smtClean="0"/>
            <a:t>Почетный гражданин</a:t>
          </a:r>
          <a:endParaRPr lang="ru-RU" b="1" dirty="0"/>
        </a:p>
      </dgm:t>
    </dgm:pt>
    <dgm:pt modelId="{0A084CC6-C3FA-45A9-8C3F-272AEECE2090}" type="parTrans" cxnId="{F11BAEE0-D718-438D-85E4-DC0957F7C9FA}">
      <dgm:prSet/>
      <dgm:spPr/>
      <dgm:t>
        <a:bodyPr/>
        <a:lstStyle/>
        <a:p>
          <a:endParaRPr lang="ru-RU"/>
        </a:p>
      </dgm:t>
    </dgm:pt>
    <dgm:pt modelId="{A78CB4F9-E96E-4512-9ADE-0665503CC9BF}" type="sibTrans" cxnId="{F11BAEE0-D718-438D-85E4-DC0957F7C9FA}">
      <dgm:prSet/>
      <dgm:spPr/>
      <dgm:t>
        <a:bodyPr/>
        <a:lstStyle/>
        <a:p>
          <a:endParaRPr lang="ru-RU"/>
        </a:p>
      </dgm:t>
    </dgm:pt>
    <dgm:pt modelId="{C05730F7-C29D-42CB-8224-85E1C00873C2}">
      <dgm:prSet phldrT="[Текст]" custT="1"/>
      <dgm:spPr/>
      <dgm:t>
        <a:bodyPr/>
        <a:lstStyle/>
        <a:p>
          <a:r>
            <a:rPr lang="ru-RU" sz="2400" b="1" dirty="0" smtClean="0"/>
            <a:t>246,3 </a:t>
          </a:r>
          <a:r>
            <a:rPr lang="ru-RU" sz="2400" b="1" dirty="0" err="1" smtClean="0"/>
            <a:t>т.р</a:t>
          </a:r>
          <a:endParaRPr lang="ru-RU" sz="2400" b="1" dirty="0"/>
        </a:p>
      </dgm:t>
    </dgm:pt>
    <dgm:pt modelId="{3B9CD794-D003-4302-BB68-ADE39522FC48}" type="parTrans" cxnId="{9AB55C19-B47A-45AE-9282-58CD88C5E344}">
      <dgm:prSet/>
      <dgm:spPr/>
      <dgm:t>
        <a:bodyPr/>
        <a:lstStyle/>
        <a:p>
          <a:endParaRPr lang="ru-RU"/>
        </a:p>
      </dgm:t>
    </dgm:pt>
    <dgm:pt modelId="{B5C77B7A-57AA-4D30-8983-B93384FE6435}" type="sibTrans" cxnId="{9AB55C19-B47A-45AE-9282-58CD88C5E344}">
      <dgm:prSet/>
      <dgm:spPr/>
      <dgm:t>
        <a:bodyPr/>
        <a:lstStyle/>
        <a:p>
          <a:endParaRPr lang="ru-RU"/>
        </a:p>
      </dgm:t>
    </dgm:pt>
    <dgm:pt modelId="{23088BD0-1834-4FF1-A6FE-E2AD5D7D502B}">
      <dgm:prSet phldrT="[Текст]"/>
      <dgm:spPr/>
      <dgm:t>
        <a:bodyPr/>
        <a:lstStyle/>
        <a:p>
          <a:pPr algn="ctr"/>
          <a:r>
            <a:rPr lang="ru-RU" b="1" dirty="0" smtClean="0"/>
            <a:t>Обеспечение жильем молодых семей</a:t>
          </a:r>
          <a:endParaRPr lang="ru-RU" b="1" dirty="0"/>
        </a:p>
      </dgm:t>
    </dgm:pt>
    <dgm:pt modelId="{B6AC1A61-08A9-4E9A-B1EF-1A7151585AC0}" type="parTrans" cxnId="{1809FCA1-1D39-431B-B2B6-E85D0B53253B}">
      <dgm:prSet/>
      <dgm:spPr/>
      <dgm:t>
        <a:bodyPr/>
        <a:lstStyle/>
        <a:p>
          <a:endParaRPr lang="ru-RU"/>
        </a:p>
      </dgm:t>
    </dgm:pt>
    <dgm:pt modelId="{52D7A17F-F2F7-4A6C-9BE2-46AF4F3031D5}" type="sibTrans" cxnId="{1809FCA1-1D39-431B-B2B6-E85D0B53253B}">
      <dgm:prSet/>
      <dgm:spPr/>
      <dgm:t>
        <a:bodyPr/>
        <a:lstStyle/>
        <a:p>
          <a:endParaRPr lang="ru-RU"/>
        </a:p>
      </dgm:t>
    </dgm:pt>
    <dgm:pt modelId="{FE856B7A-BE3A-4460-9F52-B1C40452FFD3}">
      <dgm:prSet phldrT="[Текст]" custT="1"/>
      <dgm:spPr/>
      <dgm:t>
        <a:bodyPr/>
        <a:lstStyle/>
        <a:p>
          <a:r>
            <a:rPr lang="ru-RU" sz="2200" b="1" dirty="0" smtClean="0"/>
            <a:t>500,0 </a:t>
          </a:r>
          <a:r>
            <a:rPr lang="ru-RU" sz="2200" b="1" dirty="0" err="1" smtClean="0"/>
            <a:t>т.р</a:t>
          </a:r>
          <a:endParaRPr lang="ru-RU" sz="2200" b="1" dirty="0"/>
        </a:p>
      </dgm:t>
    </dgm:pt>
    <dgm:pt modelId="{2E7ACD76-8035-44A5-AF5A-3F10033EA2B3}" type="parTrans" cxnId="{E9724081-1B28-4B28-AE13-753E6674B63F}">
      <dgm:prSet/>
      <dgm:spPr/>
      <dgm:t>
        <a:bodyPr/>
        <a:lstStyle/>
        <a:p>
          <a:endParaRPr lang="ru-RU"/>
        </a:p>
      </dgm:t>
    </dgm:pt>
    <dgm:pt modelId="{BFDD84C8-F938-4412-ADC6-A3D87901DC0C}" type="sibTrans" cxnId="{E9724081-1B28-4B28-AE13-753E6674B63F}">
      <dgm:prSet/>
      <dgm:spPr/>
      <dgm:t>
        <a:bodyPr/>
        <a:lstStyle/>
        <a:p>
          <a:endParaRPr lang="ru-RU"/>
        </a:p>
      </dgm:t>
    </dgm:pt>
    <dgm:pt modelId="{E785F7AC-F775-4D3D-9DBC-81B3B55BA099}">
      <dgm:prSet phldrT="[Текст]"/>
      <dgm:spPr/>
      <dgm:t>
        <a:bodyPr/>
        <a:lstStyle/>
        <a:p>
          <a:pPr algn="ctr"/>
          <a:r>
            <a:rPr lang="ru-RU" b="1" dirty="0" smtClean="0"/>
            <a:t>Соц.выплаты гражданам на ИЖС</a:t>
          </a:r>
          <a:endParaRPr lang="ru-RU" b="1" dirty="0"/>
        </a:p>
      </dgm:t>
    </dgm:pt>
    <dgm:pt modelId="{8CEA00B7-B92F-4F2B-9B56-3FD5E6EC919A}" type="parTrans" cxnId="{78BBB86A-6A44-47EC-931C-BCC27369D53E}">
      <dgm:prSet/>
      <dgm:spPr/>
      <dgm:t>
        <a:bodyPr/>
        <a:lstStyle/>
        <a:p>
          <a:endParaRPr lang="ru-RU"/>
        </a:p>
      </dgm:t>
    </dgm:pt>
    <dgm:pt modelId="{583B3C22-D093-4CD2-83D3-519E9EDC8D95}" type="sibTrans" cxnId="{78BBB86A-6A44-47EC-931C-BCC27369D53E}">
      <dgm:prSet/>
      <dgm:spPr/>
      <dgm:t>
        <a:bodyPr/>
        <a:lstStyle/>
        <a:p>
          <a:endParaRPr lang="ru-RU"/>
        </a:p>
      </dgm:t>
    </dgm:pt>
    <dgm:pt modelId="{A56E53E3-D50D-4676-91D7-8F6CE80FB183}">
      <dgm:prSet phldrT="[Текст]" custT="1"/>
      <dgm:spPr/>
      <dgm:t>
        <a:bodyPr/>
        <a:lstStyle/>
        <a:p>
          <a:r>
            <a:rPr lang="ru-RU" sz="2400" b="1" dirty="0" smtClean="0"/>
            <a:t>137,9т.р</a:t>
          </a:r>
          <a:endParaRPr lang="ru-RU" sz="2400" b="1" dirty="0"/>
        </a:p>
      </dgm:t>
    </dgm:pt>
    <dgm:pt modelId="{37DE7D25-0F85-4217-836D-541B6285603B}" type="parTrans" cxnId="{50094A7E-3A76-47A2-A871-374E9CF2B0D4}">
      <dgm:prSet/>
      <dgm:spPr/>
      <dgm:t>
        <a:bodyPr/>
        <a:lstStyle/>
        <a:p>
          <a:endParaRPr lang="ru-RU"/>
        </a:p>
      </dgm:t>
    </dgm:pt>
    <dgm:pt modelId="{2F407C7D-E04E-48B1-99BC-9D5F537C0FDB}" type="sibTrans" cxnId="{50094A7E-3A76-47A2-A871-374E9CF2B0D4}">
      <dgm:prSet/>
      <dgm:spPr/>
      <dgm:t>
        <a:bodyPr/>
        <a:lstStyle/>
        <a:p>
          <a:endParaRPr lang="ru-RU"/>
        </a:p>
      </dgm:t>
    </dgm:pt>
    <dgm:pt modelId="{3010CC0D-2CA2-4F91-9759-841705CBBFFB}">
      <dgm:prSet/>
      <dgm:spPr/>
      <dgm:t>
        <a:bodyPr/>
        <a:lstStyle/>
        <a:p>
          <a:pPr algn="ctr"/>
          <a:r>
            <a:rPr lang="ru-RU" b="1" dirty="0" smtClean="0"/>
            <a:t>ФЗ № 5-ФЗ  «О ветеранах</a:t>
          </a:r>
          <a:r>
            <a:rPr lang="ru-RU" dirty="0" smtClean="0"/>
            <a:t>»</a:t>
          </a:r>
          <a:endParaRPr lang="ru-RU" dirty="0"/>
        </a:p>
      </dgm:t>
    </dgm:pt>
    <dgm:pt modelId="{437BC06C-1768-4CBB-A74A-3CF7E330581B}" type="parTrans" cxnId="{049753E4-6511-47B2-814D-B5E2E96EB92D}">
      <dgm:prSet/>
      <dgm:spPr/>
      <dgm:t>
        <a:bodyPr/>
        <a:lstStyle/>
        <a:p>
          <a:endParaRPr lang="ru-RU"/>
        </a:p>
      </dgm:t>
    </dgm:pt>
    <dgm:pt modelId="{AEB3F2E9-D078-4158-8924-8A2D8AD7355E}" type="sibTrans" cxnId="{049753E4-6511-47B2-814D-B5E2E96EB92D}">
      <dgm:prSet/>
      <dgm:spPr/>
      <dgm:t>
        <a:bodyPr/>
        <a:lstStyle/>
        <a:p>
          <a:endParaRPr lang="ru-RU"/>
        </a:p>
      </dgm:t>
    </dgm:pt>
    <dgm:pt modelId="{33DBA4FD-3310-4352-8AE8-6B521C0BD93E}">
      <dgm:prSet/>
      <dgm:spPr/>
      <dgm:t>
        <a:bodyPr/>
        <a:lstStyle/>
        <a:p>
          <a:pPr algn="ctr"/>
          <a:endParaRPr lang="ru-RU" dirty="0"/>
        </a:p>
      </dgm:t>
    </dgm:pt>
    <dgm:pt modelId="{3611DC3D-B572-4267-A3A7-4A402676E9AE}" type="parTrans" cxnId="{FA8AF047-BDAA-4BB5-927C-3C769522F063}">
      <dgm:prSet/>
      <dgm:spPr/>
      <dgm:t>
        <a:bodyPr/>
        <a:lstStyle/>
        <a:p>
          <a:endParaRPr lang="ru-RU"/>
        </a:p>
      </dgm:t>
    </dgm:pt>
    <dgm:pt modelId="{7495260F-A683-467C-B7BF-019689AB0074}" type="sibTrans" cxnId="{FA8AF047-BDAA-4BB5-927C-3C769522F063}">
      <dgm:prSet/>
      <dgm:spPr/>
      <dgm:t>
        <a:bodyPr/>
        <a:lstStyle/>
        <a:p>
          <a:endParaRPr lang="ru-RU"/>
        </a:p>
      </dgm:t>
    </dgm:pt>
    <dgm:pt modelId="{CDEB0890-C50A-4B09-BFCC-DEEBC57C36E6}" type="pres">
      <dgm:prSet presAssocID="{847F59E7-10D5-4465-A676-883E0601DB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0FE5A6-757E-4BCE-8BA2-D08F75670FFC}" type="pres">
      <dgm:prSet presAssocID="{57BD6001-DC33-4502-96A2-558D9BB62CE3}" presName="composite" presStyleCnt="0"/>
      <dgm:spPr/>
    </dgm:pt>
    <dgm:pt modelId="{24DAE462-706A-4C7C-AED2-DEBA9B0EB091}" type="pres">
      <dgm:prSet presAssocID="{57BD6001-DC33-4502-96A2-558D9BB62CE3}" presName="parTx" presStyleLbl="alignNode1" presStyleIdx="0" presStyleCnt="5" custLinFactNeighborX="-109" custLinFactNeighborY="-67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0BDB7-AC6E-4A96-9339-B7F4E3EF2BED}" type="pres">
      <dgm:prSet presAssocID="{57BD6001-DC33-4502-96A2-558D9BB62CE3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B3C3D-755F-4B85-BCCA-76AB6BF14C85}" type="pres">
      <dgm:prSet presAssocID="{39A49B0D-B893-47D9-9891-7B59C7FBD377}" presName="space" presStyleCnt="0"/>
      <dgm:spPr/>
    </dgm:pt>
    <dgm:pt modelId="{6C074268-2ED1-415D-93A4-0F771614CB96}" type="pres">
      <dgm:prSet presAssocID="{C05730F7-C29D-42CB-8224-85E1C00873C2}" presName="composite" presStyleCnt="0"/>
      <dgm:spPr/>
    </dgm:pt>
    <dgm:pt modelId="{81A73D97-1A9E-4307-9BA6-2DA0EF2E2853}" type="pres">
      <dgm:prSet presAssocID="{C05730F7-C29D-42CB-8224-85E1C00873C2}" presName="parTx" presStyleLbl="alignNode1" presStyleIdx="1" presStyleCnt="5" custScaleX="117970" custLinFactNeighborX="447" custLinFactNeighborY="-6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B47AE-8376-4DD7-B4D8-1E63D92FEB1C}" type="pres">
      <dgm:prSet presAssocID="{C05730F7-C29D-42CB-8224-85E1C00873C2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E7ABE-8BA5-4CB3-97A4-214275AAD925}" type="pres">
      <dgm:prSet presAssocID="{B5C77B7A-57AA-4D30-8983-B93384FE6435}" presName="space" presStyleCnt="0"/>
      <dgm:spPr/>
    </dgm:pt>
    <dgm:pt modelId="{B3C9FDA7-9E1A-4F9A-B07A-69A2AD0D1098}" type="pres">
      <dgm:prSet presAssocID="{FE856B7A-BE3A-4460-9F52-B1C40452FFD3}" presName="composite" presStyleCnt="0"/>
      <dgm:spPr/>
    </dgm:pt>
    <dgm:pt modelId="{A916B1BB-160A-43F8-8EA3-D9DE66A32347}" type="pres">
      <dgm:prSet presAssocID="{FE856B7A-BE3A-4460-9F52-B1C40452FFD3}" presName="parTx" presStyleLbl="alignNode1" presStyleIdx="2" presStyleCnt="5" custScaleX="114301" custScaleY="117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0C068-1DB2-4303-A762-911B7E5276B8}" type="pres">
      <dgm:prSet presAssocID="{FE856B7A-BE3A-4460-9F52-B1C40452FFD3}" presName="desTx" presStyleLbl="alignAccFollowNode1" presStyleIdx="2" presStyleCnt="5" custScaleX="114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10BBC-9207-42FB-B64F-0B36B24CBB6E}" type="pres">
      <dgm:prSet presAssocID="{BFDD84C8-F938-4412-ADC6-A3D87901DC0C}" presName="space" presStyleCnt="0"/>
      <dgm:spPr/>
    </dgm:pt>
    <dgm:pt modelId="{2E0A3DB7-5F7A-4BF6-872F-2D5BE60DE0EA}" type="pres">
      <dgm:prSet presAssocID="{A56E53E3-D50D-4676-91D7-8F6CE80FB183}" presName="composite" presStyleCnt="0"/>
      <dgm:spPr/>
    </dgm:pt>
    <dgm:pt modelId="{1BE26E4F-7FD9-4D88-9DDA-DC8A57E24AE3}" type="pres">
      <dgm:prSet presAssocID="{A56E53E3-D50D-4676-91D7-8F6CE80FB183}" presName="parTx" presStyleLbl="alignNode1" presStyleIdx="3" presStyleCnt="5" custScaleX="112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49922-A50B-418E-9649-532BC1A411B6}" type="pres">
      <dgm:prSet presAssocID="{A56E53E3-D50D-4676-91D7-8F6CE80FB183}" presName="desTx" presStyleLbl="alignAccFollowNode1" presStyleIdx="3" presStyleCnt="5" custScaleX="108942" custScaleY="98599" custLinFactNeighborX="-162" custLinFactNeighborY="-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F9C72-7CC0-41F7-B484-A24FBDD5A805}" type="pres">
      <dgm:prSet presAssocID="{2F407C7D-E04E-48B1-99BC-9D5F537C0FDB}" presName="space" presStyleCnt="0"/>
      <dgm:spPr/>
    </dgm:pt>
    <dgm:pt modelId="{B178DDAA-004E-4286-9578-54B121AA68D6}" type="pres">
      <dgm:prSet presAssocID="{33DBA4FD-3310-4352-8AE8-6B521C0BD93E}" presName="composite" presStyleCnt="0"/>
      <dgm:spPr/>
    </dgm:pt>
    <dgm:pt modelId="{20269251-5281-451C-ACBB-03EDA2E35643}" type="pres">
      <dgm:prSet presAssocID="{33DBA4FD-3310-4352-8AE8-6B521C0BD93E}" presName="parTx" presStyleLbl="alignNode1" presStyleIdx="4" presStyleCnt="5" custLinFactNeighborX="114" custLinFactNeighborY="41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2449A-CB49-4DF4-8317-F9A98163AD13}" type="pres">
      <dgm:prSet presAssocID="{33DBA4FD-3310-4352-8AE8-6B521C0BD93E}" presName="desTx" presStyleLbl="alignAccFollowNode1" presStyleIdx="4" presStyleCnt="5" custScaleY="204489" custLinFactNeighborX="114" custLinFactNeighborY="67986">
        <dgm:presLayoutVars>
          <dgm:bulletEnabled val="1"/>
        </dgm:presLayoutVars>
      </dgm:prSet>
      <dgm:spPr/>
    </dgm:pt>
  </dgm:ptLst>
  <dgm:cxnLst>
    <dgm:cxn modelId="{AED76956-E020-4B8B-9287-C350FCF89124}" type="presOf" srcId="{33DBA4FD-3310-4352-8AE8-6B521C0BD93E}" destId="{20269251-5281-451C-ACBB-03EDA2E35643}" srcOrd="0" destOrd="0" presId="urn:microsoft.com/office/officeart/2005/8/layout/hList1"/>
    <dgm:cxn modelId="{50094A7E-3A76-47A2-A871-374E9CF2B0D4}" srcId="{847F59E7-10D5-4465-A676-883E0601DB48}" destId="{A56E53E3-D50D-4676-91D7-8F6CE80FB183}" srcOrd="3" destOrd="0" parTransId="{37DE7D25-0F85-4217-836D-541B6285603B}" sibTransId="{2F407C7D-E04E-48B1-99BC-9D5F537C0FDB}"/>
    <dgm:cxn modelId="{78BBB86A-6A44-47EC-931C-BCC27369D53E}" srcId="{FE856B7A-BE3A-4460-9F52-B1C40452FFD3}" destId="{E785F7AC-F775-4D3D-9DBC-81B3B55BA099}" srcOrd="0" destOrd="0" parTransId="{8CEA00B7-B92F-4F2B-9B56-3FD5E6EC919A}" sibTransId="{583B3C22-D093-4CD2-83D3-519E9EDC8D95}"/>
    <dgm:cxn modelId="{E7EA8837-BBDE-44D3-9DC8-AE1C8CABF57F}" type="presOf" srcId="{E785F7AC-F775-4D3D-9DBC-81B3B55BA099}" destId="{9040C068-1DB2-4303-A762-911B7E5276B8}" srcOrd="0" destOrd="0" presId="urn:microsoft.com/office/officeart/2005/8/layout/hList1"/>
    <dgm:cxn modelId="{FA8AF047-BDAA-4BB5-927C-3C769522F063}" srcId="{847F59E7-10D5-4465-A676-883E0601DB48}" destId="{33DBA4FD-3310-4352-8AE8-6B521C0BD93E}" srcOrd="4" destOrd="0" parTransId="{3611DC3D-B572-4267-A3A7-4A402676E9AE}" sibTransId="{7495260F-A683-467C-B7BF-019689AB0074}"/>
    <dgm:cxn modelId="{0DAACF34-27F6-4943-9CC7-0FF8E2565974}" type="presOf" srcId="{A56E53E3-D50D-4676-91D7-8F6CE80FB183}" destId="{1BE26E4F-7FD9-4D88-9DDA-DC8A57E24AE3}" srcOrd="0" destOrd="0" presId="urn:microsoft.com/office/officeart/2005/8/layout/hList1"/>
    <dgm:cxn modelId="{26208CE2-E516-4215-8F94-98FB136A96AB}" type="presOf" srcId="{23088BD0-1834-4FF1-A6FE-E2AD5D7D502B}" destId="{ABEB47AE-8376-4DD7-B4D8-1E63D92FEB1C}" srcOrd="0" destOrd="0" presId="urn:microsoft.com/office/officeart/2005/8/layout/hList1"/>
    <dgm:cxn modelId="{0FCD8AF8-DB6F-4ED8-98AF-F6600F21A583}" type="presOf" srcId="{847F59E7-10D5-4465-A676-883E0601DB48}" destId="{CDEB0890-C50A-4B09-BFCC-DEEBC57C36E6}" srcOrd="0" destOrd="0" presId="urn:microsoft.com/office/officeart/2005/8/layout/hList1"/>
    <dgm:cxn modelId="{9AB55C19-B47A-45AE-9282-58CD88C5E344}" srcId="{847F59E7-10D5-4465-A676-883E0601DB48}" destId="{C05730F7-C29D-42CB-8224-85E1C00873C2}" srcOrd="1" destOrd="0" parTransId="{3B9CD794-D003-4302-BB68-ADE39522FC48}" sibTransId="{B5C77B7A-57AA-4D30-8983-B93384FE6435}"/>
    <dgm:cxn modelId="{049753E4-6511-47B2-814D-B5E2E96EB92D}" srcId="{A56E53E3-D50D-4676-91D7-8F6CE80FB183}" destId="{3010CC0D-2CA2-4F91-9759-841705CBBFFB}" srcOrd="0" destOrd="0" parTransId="{437BC06C-1768-4CBB-A74A-3CF7E330581B}" sibTransId="{AEB3F2E9-D078-4158-8924-8A2D8AD7355E}"/>
    <dgm:cxn modelId="{4FA4A2B1-173D-4692-90AA-D515AFBEF62B}" type="presOf" srcId="{653F6407-0A92-4C75-AEEA-85D6AD88561E}" destId="{FCB0BDB7-AC6E-4A96-9339-B7F4E3EF2BED}" srcOrd="0" destOrd="0" presId="urn:microsoft.com/office/officeart/2005/8/layout/hList1"/>
    <dgm:cxn modelId="{81413360-2ED5-4A77-9F3D-05DA93848CBB}" srcId="{847F59E7-10D5-4465-A676-883E0601DB48}" destId="{57BD6001-DC33-4502-96A2-558D9BB62CE3}" srcOrd="0" destOrd="0" parTransId="{338EDD65-C669-4C7E-8B65-3417E6D53403}" sibTransId="{39A49B0D-B893-47D9-9891-7B59C7FBD377}"/>
    <dgm:cxn modelId="{1809FCA1-1D39-431B-B2B6-E85D0B53253B}" srcId="{C05730F7-C29D-42CB-8224-85E1C00873C2}" destId="{23088BD0-1834-4FF1-A6FE-E2AD5D7D502B}" srcOrd="0" destOrd="0" parTransId="{B6AC1A61-08A9-4E9A-B1EF-1A7151585AC0}" sibTransId="{52D7A17F-F2F7-4A6C-9BE2-46AF4F3031D5}"/>
    <dgm:cxn modelId="{E9724081-1B28-4B28-AE13-753E6674B63F}" srcId="{847F59E7-10D5-4465-A676-883E0601DB48}" destId="{FE856B7A-BE3A-4460-9F52-B1C40452FFD3}" srcOrd="2" destOrd="0" parTransId="{2E7ACD76-8035-44A5-AF5A-3F10033EA2B3}" sibTransId="{BFDD84C8-F938-4412-ADC6-A3D87901DC0C}"/>
    <dgm:cxn modelId="{74787FC5-310A-481F-AEF4-7F2BCD985C4E}" type="presOf" srcId="{57BD6001-DC33-4502-96A2-558D9BB62CE3}" destId="{24DAE462-706A-4C7C-AED2-DEBA9B0EB091}" srcOrd="0" destOrd="0" presId="urn:microsoft.com/office/officeart/2005/8/layout/hList1"/>
    <dgm:cxn modelId="{FD805930-7D78-4C42-8A96-88D3BE8DE48D}" type="presOf" srcId="{FE856B7A-BE3A-4460-9F52-B1C40452FFD3}" destId="{A916B1BB-160A-43F8-8EA3-D9DE66A32347}" srcOrd="0" destOrd="0" presId="urn:microsoft.com/office/officeart/2005/8/layout/hList1"/>
    <dgm:cxn modelId="{F11BAEE0-D718-438D-85E4-DC0957F7C9FA}" srcId="{57BD6001-DC33-4502-96A2-558D9BB62CE3}" destId="{653F6407-0A92-4C75-AEEA-85D6AD88561E}" srcOrd="0" destOrd="0" parTransId="{0A084CC6-C3FA-45A9-8C3F-272AEECE2090}" sibTransId="{A78CB4F9-E96E-4512-9ADE-0665503CC9BF}"/>
    <dgm:cxn modelId="{6816CFD2-C3AC-4A2E-9999-2C224746D936}" type="presOf" srcId="{3010CC0D-2CA2-4F91-9759-841705CBBFFB}" destId="{DD549922-A50B-418E-9649-532BC1A411B6}" srcOrd="0" destOrd="0" presId="urn:microsoft.com/office/officeart/2005/8/layout/hList1"/>
    <dgm:cxn modelId="{A2945CB1-FBE6-4303-B2DF-4D3A237363E2}" type="presOf" srcId="{C05730F7-C29D-42CB-8224-85E1C00873C2}" destId="{81A73D97-1A9E-4307-9BA6-2DA0EF2E2853}" srcOrd="0" destOrd="0" presId="urn:microsoft.com/office/officeart/2005/8/layout/hList1"/>
    <dgm:cxn modelId="{07C3B07B-72A1-49A4-9205-0629A4DEB647}" type="presParOf" srcId="{CDEB0890-C50A-4B09-BFCC-DEEBC57C36E6}" destId="{920FE5A6-757E-4BCE-8BA2-D08F75670FFC}" srcOrd="0" destOrd="0" presId="urn:microsoft.com/office/officeart/2005/8/layout/hList1"/>
    <dgm:cxn modelId="{0497DB75-BAD8-4705-9355-CEC73C2F6862}" type="presParOf" srcId="{920FE5A6-757E-4BCE-8BA2-D08F75670FFC}" destId="{24DAE462-706A-4C7C-AED2-DEBA9B0EB091}" srcOrd="0" destOrd="0" presId="urn:microsoft.com/office/officeart/2005/8/layout/hList1"/>
    <dgm:cxn modelId="{BA7B3622-CFA8-4382-8CE6-35B1B4C76672}" type="presParOf" srcId="{920FE5A6-757E-4BCE-8BA2-D08F75670FFC}" destId="{FCB0BDB7-AC6E-4A96-9339-B7F4E3EF2BED}" srcOrd="1" destOrd="0" presId="urn:microsoft.com/office/officeart/2005/8/layout/hList1"/>
    <dgm:cxn modelId="{40602993-5539-4F26-95B0-CB300ABE70D3}" type="presParOf" srcId="{CDEB0890-C50A-4B09-BFCC-DEEBC57C36E6}" destId="{030B3C3D-755F-4B85-BCCA-76AB6BF14C85}" srcOrd="1" destOrd="0" presId="urn:microsoft.com/office/officeart/2005/8/layout/hList1"/>
    <dgm:cxn modelId="{30130E12-CBDD-47D7-9903-5656AB64A41E}" type="presParOf" srcId="{CDEB0890-C50A-4B09-BFCC-DEEBC57C36E6}" destId="{6C074268-2ED1-415D-93A4-0F771614CB96}" srcOrd="2" destOrd="0" presId="urn:microsoft.com/office/officeart/2005/8/layout/hList1"/>
    <dgm:cxn modelId="{A2295899-8457-4121-B067-1D91245C8554}" type="presParOf" srcId="{6C074268-2ED1-415D-93A4-0F771614CB96}" destId="{81A73D97-1A9E-4307-9BA6-2DA0EF2E2853}" srcOrd="0" destOrd="0" presId="urn:microsoft.com/office/officeart/2005/8/layout/hList1"/>
    <dgm:cxn modelId="{D7CF10D1-007E-4510-B708-7101C6A6C664}" type="presParOf" srcId="{6C074268-2ED1-415D-93A4-0F771614CB96}" destId="{ABEB47AE-8376-4DD7-B4D8-1E63D92FEB1C}" srcOrd="1" destOrd="0" presId="urn:microsoft.com/office/officeart/2005/8/layout/hList1"/>
    <dgm:cxn modelId="{D973A77E-D098-4F02-BAD7-12CEBF68E540}" type="presParOf" srcId="{CDEB0890-C50A-4B09-BFCC-DEEBC57C36E6}" destId="{69BE7ABE-8BA5-4CB3-97A4-214275AAD925}" srcOrd="3" destOrd="0" presId="urn:microsoft.com/office/officeart/2005/8/layout/hList1"/>
    <dgm:cxn modelId="{23645A12-DC3D-4D60-9AAF-8AB1E0C3D1A3}" type="presParOf" srcId="{CDEB0890-C50A-4B09-BFCC-DEEBC57C36E6}" destId="{B3C9FDA7-9E1A-4F9A-B07A-69A2AD0D1098}" srcOrd="4" destOrd="0" presId="urn:microsoft.com/office/officeart/2005/8/layout/hList1"/>
    <dgm:cxn modelId="{D39E8C37-CCF1-47BE-A2F7-3E5709F12D4D}" type="presParOf" srcId="{B3C9FDA7-9E1A-4F9A-B07A-69A2AD0D1098}" destId="{A916B1BB-160A-43F8-8EA3-D9DE66A32347}" srcOrd="0" destOrd="0" presId="urn:microsoft.com/office/officeart/2005/8/layout/hList1"/>
    <dgm:cxn modelId="{2BB9DD08-C04B-49B3-8BBD-805B9A452161}" type="presParOf" srcId="{B3C9FDA7-9E1A-4F9A-B07A-69A2AD0D1098}" destId="{9040C068-1DB2-4303-A762-911B7E5276B8}" srcOrd="1" destOrd="0" presId="urn:microsoft.com/office/officeart/2005/8/layout/hList1"/>
    <dgm:cxn modelId="{65EB70A5-9E78-4916-BCA4-6DB703387DA9}" type="presParOf" srcId="{CDEB0890-C50A-4B09-BFCC-DEEBC57C36E6}" destId="{2C410BBC-9207-42FB-B64F-0B36B24CBB6E}" srcOrd="5" destOrd="0" presId="urn:microsoft.com/office/officeart/2005/8/layout/hList1"/>
    <dgm:cxn modelId="{72CE687F-8CC1-4937-A5D2-D1285760989E}" type="presParOf" srcId="{CDEB0890-C50A-4B09-BFCC-DEEBC57C36E6}" destId="{2E0A3DB7-5F7A-4BF6-872F-2D5BE60DE0EA}" srcOrd="6" destOrd="0" presId="urn:microsoft.com/office/officeart/2005/8/layout/hList1"/>
    <dgm:cxn modelId="{7494DF96-4CDE-4002-8BA8-A42A4A5D7CD4}" type="presParOf" srcId="{2E0A3DB7-5F7A-4BF6-872F-2D5BE60DE0EA}" destId="{1BE26E4F-7FD9-4D88-9DDA-DC8A57E24AE3}" srcOrd="0" destOrd="0" presId="urn:microsoft.com/office/officeart/2005/8/layout/hList1"/>
    <dgm:cxn modelId="{764BCA3C-D4B5-49E8-B037-B6498813990F}" type="presParOf" srcId="{2E0A3DB7-5F7A-4BF6-872F-2D5BE60DE0EA}" destId="{DD549922-A50B-418E-9649-532BC1A411B6}" srcOrd="1" destOrd="0" presId="urn:microsoft.com/office/officeart/2005/8/layout/hList1"/>
    <dgm:cxn modelId="{EB41815F-6F7B-42B0-A4B9-30DE9F1D2688}" type="presParOf" srcId="{CDEB0890-C50A-4B09-BFCC-DEEBC57C36E6}" destId="{DECF9C72-7CC0-41F7-B484-A24FBDD5A805}" srcOrd="7" destOrd="0" presId="urn:microsoft.com/office/officeart/2005/8/layout/hList1"/>
    <dgm:cxn modelId="{6C25854A-CEF0-4BFC-9AB2-377EBF6845DF}" type="presParOf" srcId="{CDEB0890-C50A-4B09-BFCC-DEEBC57C36E6}" destId="{B178DDAA-004E-4286-9578-54B121AA68D6}" srcOrd="8" destOrd="0" presId="urn:microsoft.com/office/officeart/2005/8/layout/hList1"/>
    <dgm:cxn modelId="{E1578A22-3D5E-41CE-AA32-F82D61EAC871}" type="presParOf" srcId="{B178DDAA-004E-4286-9578-54B121AA68D6}" destId="{20269251-5281-451C-ACBB-03EDA2E35643}" srcOrd="0" destOrd="0" presId="urn:microsoft.com/office/officeart/2005/8/layout/hList1"/>
    <dgm:cxn modelId="{1C90E8C4-6223-4799-AEA4-50609647D66C}" type="presParOf" srcId="{B178DDAA-004E-4286-9578-54B121AA68D6}" destId="{0072449A-CB49-4DF4-8317-F9A98163AD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78B92-F8EF-4ED3-A4E1-13193FA97C7A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CB0167-7B4B-44EC-B382-8B69B7F57E8D}" type="pres">
      <dgm:prSet presAssocID="{59978B92-F8EF-4ED3-A4E1-13193FA97C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24B92-5F41-4AB5-B96D-22819102E034}" type="presOf" srcId="{59978B92-F8EF-4ED3-A4E1-13193FA97C7A}" destId="{66CB0167-7B4B-44EC-B382-8B69B7F57E8D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37D90-3717-47B4-A3B2-E43F2A9508B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4A30CB-D801-4E33-A112-72B63CC7E0F2}">
      <dgm:prSet phldrT="[Текст]" custT="1"/>
      <dgm:spPr/>
      <dgm:t>
        <a:bodyPr/>
        <a:lstStyle/>
        <a:p>
          <a:r>
            <a:rPr lang="ru-RU" sz="1400" dirty="0" smtClean="0"/>
            <a:t> </a:t>
          </a:r>
          <a:r>
            <a:rPr lang="en-US" sz="1400" dirty="0" smtClean="0"/>
            <a:t>* </a:t>
          </a:r>
          <a:r>
            <a:rPr lang="ru-RU" sz="1800" dirty="0" smtClean="0"/>
            <a:t>Поддержка проектов ТОС (ОБ- 1158,6 </a:t>
          </a:r>
          <a:r>
            <a:rPr lang="ru-RU" sz="1800" dirty="0" err="1" smtClean="0"/>
            <a:t>т.р</a:t>
          </a:r>
          <a:r>
            <a:rPr lang="ru-RU" sz="1800" dirty="0" smtClean="0"/>
            <a:t>, МБ-386,2 </a:t>
          </a:r>
          <a:r>
            <a:rPr lang="ru-RU" sz="1800" dirty="0" err="1" smtClean="0"/>
            <a:t>т.р</a:t>
          </a:r>
          <a:r>
            <a:rPr lang="ru-RU" sz="1800" dirty="0" smtClean="0"/>
            <a:t>)</a:t>
          </a:r>
          <a:endParaRPr lang="ru-RU" sz="1800" dirty="0"/>
        </a:p>
      </dgm:t>
    </dgm:pt>
    <dgm:pt modelId="{9376DE25-2E69-4634-B943-1F71E73CDEE3}" type="parTrans" cxnId="{4BC0F20D-4BDB-4E13-A099-82ED45CBEB16}">
      <dgm:prSet/>
      <dgm:spPr/>
      <dgm:t>
        <a:bodyPr/>
        <a:lstStyle/>
        <a:p>
          <a:endParaRPr lang="ru-RU"/>
        </a:p>
      </dgm:t>
    </dgm:pt>
    <dgm:pt modelId="{8F7E3A82-B5FB-4D77-A312-9DDA1C8B1FC0}" type="sibTrans" cxnId="{4BC0F20D-4BDB-4E13-A099-82ED45CBEB16}">
      <dgm:prSet/>
      <dgm:spPr/>
      <dgm:t>
        <a:bodyPr/>
        <a:lstStyle/>
        <a:p>
          <a:endParaRPr lang="ru-RU"/>
        </a:p>
      </dgm:t>
    </dgm:pt>
    <dgm:pt modelId="{8F97C329-6948-4CCA-8878-209636D985E3}">
      <dgm:prSet phldrT="[Текст]" custT="1"/>
      <dgm:spPr/>
      <dgm:t>
        <a:bodyPr/>
        <a:lstStyle/>
        <a:p>
          <a:r>
            <a:rPr lang="en-US" sz="1600" dirty="0" smtClean="0"/>
            <a:t> *</a:t>
          </a:r>
          <a:r>
            <a:rPr lang="ru-RU" sz="2000" dirty="0" smtClean="0"/>
            <a:t>Проведение торжественных   </a:t>
          </a:r>
          <a:r>
            <a:rPr lang="ru-RU" sz="2000" dirty="0" err="1" smtClean="0"/>
            <a:t>мероприятий,семинаров,конференций</a:t>
          </a:r>
          <a:r>
            <a:rPr lang="ru-RU" sz="2000" dirty="0" smtClean="0"/>
            <a:t> </a:t>
          </a:r>
        </a:p>
        <a:p>
          <a:r>
            <a:rPr lang="ru-RU" sz="2000" dirty="0" smtClean="0"/>
            <a:t>    (в т.ч.День победы, декада инвалидов и </a:t>
          </a:r>
          <a:r>
            <a:rPr lang="ru-RU" sz="2000" dirty="0" err="1" smtClean="0"/>
            <a:t>т.п</a:t>
          </a:r>
          <a:r>
            <a:rPr lang="ru-RU" sz="2000" dirty="0" smtClean="0"/>
            <a:t>) 100,0</a:t>
          </a:r>
          <a:r>
            <a:rPr lang="en-US" sz="2000" dirty="0" smtClean="0"/>
            <a:t> </a:t>
          </a:r>
          <a:r>
            <a:rPr lang="ru-RU" sz="2000" dirty="0" err="1" smtClean="0"/>
            <a:t>т.р</a:t>
          </a:r>
          <a:endParaRPr lang="en-US" sz="2000" dirty="0" smtClean="0"/>
        </a:p>
        <a:p>
          <a:r>
            <a:rPr lang="en-US" sz="2000" dirty="0" smtClean="0"/>
            <a:t>* </a:t>
          </a:r>
          <a:r>
            <a:rPr lang="ru-RU" sz="2000" dirty="0" smtClean="0"/>
            <a:t>Обучение на курсах  мун.служащих-300,0 </a:t>
          </a:r>
          <a:r>
            <a:rPr lang="ru-RU" sz="2000" dirty="0" err="1" smtClean="0"/>
            <a:t>т.р</a:t>
          </a:r>
          <a:endParaRPr lang="en-US" sz="2000" dirty="0" smtClean="0"/>
        </a:p>
      </dgm:t>
    </dgm:pt>
    <dgm:pt modelId="{58B155D7-CE52-4930-B2C9-2CA188B9AAA6}" type="parTrans" cxnId="{6CA399D9-B2D2-4AAB-BC50-551D3275FEEE}">
      <dgm:prSet/>
      <dgm:spPr/>
      <dgm:t>
        <a:bodyPr/>
        <a:lstStyle/>
        <a:p>
          <a:endParaRPr lang="ru-RU"/>
        </a:p>
      </dgm:t>
    </dgm:pt>
    <dgm:pt modelId="{31B6C0E1-C96B-4D8D-AF0E-1DFAB39B3D2C}" type="sibTrans" cxnId="{6CA399D9-B2D2-4AAB-BC50-551D3275FEEE}">
      <dgm:prSet/>
      <dgm:spPr/>
      <dgm:t>
        <a:bodyPr/>
        <a:lstStyle/>
        <a:p>
          <a:endParaRPr lang="ru-RU"/>
        </a:p>
      </dgm:t>
    </dgm:pt>
    <dgm:pt modelId="{72377F80-022D-40A3-800D-EF78ADC5D549}">
      <dgm:prSet phldrT="[Текст]" custT="1"/>
      <dgm:spPr/>
      <dgm:t>
        <a:bodyPr/>
        <a:lstStyle/>
        <a:p>
          <a:r>
            <a:rPr lang="ru-RU" sz="1500" dirty="0" smtClean="0"/>
            <a:t> </a:t>
          </a:r>
        </a:p>
      </dgm:t>
    </dgm:pt>
    <dgm:pt modelId="{3016F505-A3B0-4219-BB2E-1B641F55B2DF}" type="parTrans" cxnId="{78742DE8-2629-4DD2-A1DC-DCA5B82BAB6C}">
      <dgm:prSet/>
      <dgm:spPr/>
      <dgm:t>
        <a:bodyPr/>
        <a:lstStyle/>
        <a:p>
          <a:endParaRPr lang="ru-RU"/>
        </a:p>
      </dgm:t>
    </dgm:pt>
    <dgm:pt modelId="{09BC93A8-EAE7-4160-B85B-341B52899481}" type="sibTrans" cxnId="{78742DE8-2629-4DD2-A1DC-DCA5B82BAB6C}">
      <dgm:prSet/>
      <dgm:spPr/>
      <dgm:t>
        <a:bodyPr/>
        <a:lstStyle/>
        <a:p>
          <a:endParaRPr lang="ru-RU"/>
        </a:p>
      </dgm:t>
    </dgm:pt>
    <dgm:pt modelId="{41A1A10B-B4A9-4F3D-A99B-BE9348AD2ECD}">
      <dgm:prSet phldrT="[Текст]" custT="1"/>
      <dgm:spPr/>
      <dgm:t>
        <a:bodyPr/>
        <a:lstStyle/>
        <a:p>
          <a:endParaRPr lang="ru-RU" sz="1400" dirty="0"/>
        </a:p>
      </dgm:t>
    </dgm:pt>
    <dgm:pt modelId="{8462B82E-FC07-4135-84EE-BD8C1BBC347E}" type="parTrans" cxnId="{AF244784-9737-4AD1-AC50-2AE62C978CCB}">
      <dgm:prSet/>
      <dgm:spPr/>
      <dgm:t>
        <a:bodyPr/>
        <a:lstStyle/>
        <a:p>
          <a:endParaRPr lang="ru-RU"/>
        </a:p>
      </dgm:t>
    </dgm:pt>
    <dgm:pt modelId="{8B550A1E-579C-486B-8C60-608D645997BB}" type="sibTrans" cxnId="{AF244784-9737-4AD1-AC50-2AE62C978CCB}">
      <dgm:prSet/>
      <dgm:spPr/>
      <dgm:t>
        <a:bodyPr/>
        <a:lstStyle/>
        <a:p>
          <a:endParaRPr lang="ru-RU"/>
        </a:p>
      </dgm:t>
    </dgm:pt>
    <dgm:pt modelId="{096E75BA-0A61-43B1-A846-CD1F96D772C4}">
      <dgm:prSet phldrT="[Текст]" custT="1"/>
      <dgm:spPr/>
      <dgm:t>
        <a:bodyPr/>
        <a:lstStyle/>
        <a:p>
          <a:endParaRPr lang="ru-RU" sz="1400" dirty="0"/>
        </a:p>
      </dgm:t>
    </dgm:pt>
    <dgm:pt modelId="{01C4F8BF-6C16-4F41-99B7-8A93894B2E76}" type="parTrans" cxnId="{1298A15A-B612-46DB-851B-8B1D080C398B}">
      <dgm:prSet/>
      <dgm:spPr/>
      <dgm:t>
        <a:bodyPr/>
        <a:lstStyle/>
        <a:p>
          <a:endParaRPr lang="ru-RU"/>
        </a:p>
      </dgm:t>
    </dgm:pt>
    <dgm:pt modelId="{D09F143B-9DE5-47EE-9CE7-0D0EF89C4AA0}" type="sibTrans" cxnId="{1298A15A-B612-46DB-851B-8B1D080C398B}">
      <dgm:prSet/>
      <dgm:spPr/>
      <dgm:t>
        <a:bodyPr/>
        <a:lstStyle/>
        <a:p>
          <a:endParaRPr lang="ru-RU"/>
        </a:p>
      </dgm:t>
    </dgm:pt>
    <dgm:pt modelId="{AAFAE28A-CE95-4749-98D2-2C66FC88A4CC}">
      <dgm:prSet phldrT="[Текст]" custT="1"/>
      <dgm:spPr/>
      <dgm:t>
        <a:bodyPr/>
        <a:lstStyle/>
        <a:p>
          <a:r>
            <a:rPr lang="ru-RU" sz="1600" dirty="0" smtClean="0"/>
            <a:t>*МП на развитие муниципальной информационной системы органов местного самоуправления-2365,0 </a:t>
          </a:r>
          <a:r>
            <a:rPr lang="ru-RU" sz="1600" dirty="0" err="1" smtClean="0"/>
            <a:t>т.р</a:t>
          </a:r>
          <a:endParaRPr lang="ru-RU" sz="1600" dirty="0"/>
        </a:p>
      </dgm:t>
    </dgm:pt>
    <dgm:pt modelId="{03C06C27-E01C-4CDC-A6E4-32F47D2AEBE5}" type="parTrans" cxnId="{CD0D6190-E43B-446B-BF70-1B429E2EB6C2}">
      <dgm:prSet/>
      <dgm:spPr/>
      <dgm:t>
        <a:bodyPr/>
        <a:lstStyle/>
        <a:p>
          <a:endParaRPr lang="ru-RU"/>
        </a:p>
      </dgm:t>
    </dgm:pt>
    <dgm:pt modelId="{315D0DAF-0988-46DC-AD71-CB917504D4F6}" type="sibTrans" cxnId="{CD0D6190-E43B-446B-BF70-1B429E2EB6C2}">
      <dgm:prSet/>
      <dgm:spPr/>
      <dgm:t>
        <a:bodyPr/>
        <a:lstStyle/>
        <a:p>
          <a:endParaRPr lang="ru-RU"/>
        </a:p>
      </dgm:t>
    </dgm:pt>
    <dgm:pt modelId="{0D31C17B-1279-458E-ACCF-DD323968A00E}">
      <dgm:prSet phldrT="[Текст]" custT="1"/>
      <dgm:spPr/>
      <dgm:t>
        <a:bodyPr/>
        <a:lstStyle/>
        <a:p>
          <a:r>
            <a:rPr lang="ru-RU" sz="1800" dirty="0" smtClean="0"/>
            <a:t>Субсидии социально-ориентированным НКО 100,0 </a:t>
          </a:r>
          <a:r>
            <a:rPr lang="ru-RU" sz="1800" dirty="0" err="1" smtClean="0"/>
            <a:t>т.р</a:t>
          </a:r>
          <a:endParaRPr lang="ru-RU" sz="1800" dirty="0"/>
        </a:p>
      </dgm:t>
    </dgm:pt>
    <dgm:pt modelId="{142A2997-0C90-4B20-A9B0-94E16146842D}" type="sibTrans" cxnId="{ABC35048-67F8-4E1B-A03A-6E24765A5CF1}">
      <dgm:prSet/>
      <dgm:spPr/>
      <dgm:t>
        <a:bodyPr/>
        <a:lstStyle/>
        <a:p>
          <a:endParaRPr lang="ru-RU"/>
        </a:p>
      </dgm:t>
    </dgm:pt>
    <dgm:pt modelId="{ED48151A-9A6A-43AD-B695-63127D9B432E}" type="parTrans" cxnId="{ABC35048-67F8-4E1B-A03A-6E24765A5CF1}">
      <dgm:prSet/>
      <dgm:spPr/>
      <dgm:t>
        <a:bodyPr/>
        <a:lstStyle/>
        <a:p>
          <a:endParaRPr lang="ru-RU"/>
        </a:p>
      </dgm:t>
    </dgm:pt>
    <dgm:pt modelId="{6DAB1755-9D30-4908-AAE8-3D8FCC5EAC6E}">
      <dgm:prSet phldrT="[Текст]" custT="1"/>
      <dgm:spPr/>
      <dgm:t>
        <a:bodyPr/>
        <a:lstStyle/>
        <a:p>
          <a:r>
            <a:rPr lang="ru-RU" sz="1600" dirty="0" smtClean="0"/>
            <a:t>*Оплата  </a:t>
          </a:r>
          <a:r>
            <a:rPr lang="ru-RU" sz="1600" dirty="0" err="1" smtClean="0"/>
            <a:t>госпошлин,штрафов</a:t>
          </a:r>
          <a:r>
            <a:rPr lang="ru-RU" sz="1600" dirty="0" smtClean="0"/>
            <a:t> ,исполнительских сборов -800,0 </a:t>
          </a:r>
          <a:r>
            <a:rPr lang="ru-RU" sz="1600" dirty="0" err="1" smtClean="0"/>
            <a:t>т.р</a:t>
          </a:r>
          <a:endParaRPr lang="ru-RU" sz="1600" dirty="0"/>
        </a:p>
      </dgm:t>
    </dgm:pt>
    <dgm:pt modelId="{DFA1DC0A-1789-4CBA-9A09-E3CF81DB014F}" type="parTrans" cxnId="{9894DFF1-F355-41D3-A242-962E66E8BFFF}">
      <dgm:prSet/>
      <dgm:spPr/>
      <dgm:t>
        <a:bodyPr/>
        <a:lstStyle/>
        <a:p>
          <a:endParaRPr lang="ru-RU"/>
        </a:p>
      </dgm:t>
    </dgm:pt>
    <dgm:pt modelId="{1EC9D8EA-0D5B-4CC9-8614-DA1B96A15074}" type="sibTrans" cxnId="{9894DFF1-F355-41D3-A242-962E66E8BFFF}">
      <dgm:prSet/>
      <dgm:spPr/>
      <dgm:t>
        <a:bodyPr/>
        <a:lstStyle/>
        <a:p>
          <a:endParaRPr lang="ru-RU"/>
        </a:p>
      </dgm:t>
    </dgm:pt>
    <dgm:pt modelId="{C4D85BFE-818D-4D72-8A56-7DDAB85746E6}">
      <dgm:prSet phldrT="[Текст]" custT="1"/>
      <dgm:spPr/>
      <dgm:t>
        <a:bodyPr/>
        <a:lstStyle/>
        <a:p>
          <a:r>
            <a:rPr lang="ru-RU" sz="1800" dirty="0" smtClean="0"/>
            <a:t>Проведение мероприятий по поддержке </a:t>
          </a:r>
          <a:r>
            <a:rPr lang="ru-RU" sz="1800" dirty="0" err="1" smtClean="0"/>
            <a:t>общ.организаций</a:t>
          </a:r>
          <a:r>
            <a:rPr lang="ru-RU" sz="1800" dirty="0" smtClean="0"/>
            <a:t>          ( 205,0 </a:t>
          </a:r>
          <a:r>
            <a:rPr lang="ru-RU" sz="1800" dirty="0" err="1" smtClean="0"/>
            <a:t>т.рб</a:t>
          </a:r>
          <a:r>
            <a:rPr lang="ru-RU" sz="1800" dirty="0" smtClean="0"/>
            <a:t>)</a:t>
          </a:r>
          <a:endParaRPr lang="ru-RU" sz="1800" dirty="0"/>
        </a:p>
      </dgm:t>
    </dgm:pt>
    <dgm:pt modelId="{DBC28DD9-8CC6-4D37-BF1D-67B1DB21C325}" type="parTrans" cxnId="{E49B70EB-72A4-43FB-A814-5174DF6406EE}">
      <dgm:prSet/>
      <dgm:spPr/>
      <dgm:t>
        <a:bodyPr/>
        <a:lstStyle/>
        <a:p>
          <a:endParaRPr lang="ru-RU"/>
        </a:p>
      </dgm:t>
    </dgm:pt>
    <dgm:pt modelId="{6D0B7E76-3B40-4222-AAFF-F65138267A8F}" type="sibTrans" cxnId="{E49B70EB-72A4-43FB-A814-5174DF6406EE}">
      <dgm:prSet/>
      <dgm:spPr/>
      <dgm:t>
        <a:bodyPr/>
        <a:lstStyle/>
        <a:p>
          <a:endParaRPr lang="ru-RU"/>
        </a:p>
      </dgm:t>
    </dgm:pt>
    <dgm:pt modelId="{A2A12F80-E36E-41F1-8EF1-63061E8961FE}">
      <dgm:prSet phldrT="[Текст]" custT="1"/>
      <dgm:spPr/>
      <dgm:t>
        <a:bodyPr/>
        <a:lstStyle/>
        <a:p>
          <a:endParaRPr lang="ru-RU" sz="1600" dirty="0"/>
        </a:p>
      </dgm:t>
    </dgm:pt>
    <dgm:pt modelId="{E8078EAF-C521-4526-9FDC-E3E5962EDF46}" type="parTrans" cxnId="{61DAD383-E417-4109-B3F6-C8278303A084}">
      <dgm:prSet/>
      <dgm:spPr/>
      <dgm:t>
        <a:bodyPr/>
        <a:lstStyle/>
        <a:p>
          <a:endParaRPr lang="ru-RU"/>
        </a:p>
      </dgm:t>
    </dgm:pt>
    <dgm:pt modelId="{40068377-E9FB-4225-9C6C-F7BC729F9895}" type="sibTrans" cxnId="{61DAD383-E417-4109-B3F6-C8278303A084}">
      <dgm:prSet/>
      <dgm:spPr/>
      <dgm:t>
        <a:bodyPr/>
        <a:lstStyle/>
        <a:p>
          <a:endParaRPr lang="ru-RU"/>
        </a:p>
      </dgm:t>
    </dgm:pt>
    <dgm:pt modelId="{A39925C4-FADF-4174-A68F-648E3F13FAC2}" type="pres">
      <dgm:prSet presAssocID="{A3637D90-3717-47B4-A3B2-E43F2A9508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ABC18F-576A-496E-B615-905F8B34E67F}" type="pres">
      <dgm:prSet presAssocID="{D44A30CB-D801-4E33-A112-72B63CC7E0F2}" presName="comp" presStyleCnt="0"/>
      <dgm:spPr/>
    </dgm:pt>
    <dgm:pt modelId="{2ED07E80-8394-4711-AB0D-412FF877CBDF}" type="pres">
      <dgm:prSet presAssocID="{D44A30CB-D801-4E33-A112-72B63CC7E0F2}" presName="box" presStyleLbl="node1" presStyleIdx="0" presStyleCnt="3" custLinFactNeighborX="-391" custLinFactNeighborY="8124"/>
      <dgm:spPr/>
      <dgm:t>
        <a:bodyPr/>
        <a:lstStyle/>
        <a:p>
          <a:endParaRPr lang="ru-RU"/>
        </a:p>
      </dgm:t>
    </dgm:pt>
    <dgm:pt modelId="{EEFD7B44-CAC9-4B46-A0C3-83E777726BE5}" type="pres">
      <dgm:prSet presAssocID="{D44A30CB-D801-4E33-A112-72B63CC7E0F2}" presName="img" presStyleLbl="fgImgPlace1" presStyleIdx="0" presStyleCnt="3" custScaleX="108995" custScaleY="114758" custLinFactNeighborX="-7433" custLinFactNeighborY="72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43592D-493B-4C40-BF78-24DD58E2F6A9}" type="pres">
      <dgm:prSet presAssocID="{D44A30CB-D801-4E33-A112-72B63CC7E0F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E1C50-136D-40BA-999C-09EF310EE888}" type="pres">
      <dgm:prSet presAssocID="{8F7E3A82-B5FB-4D77-A312-9DDA1C8B1FC0}" presName="spacer" presStyleCnt="0"/>
      <dgm:spPr/>
    </dgm:pt>
    <dgm:pt modelId="{27FDD1F2-39EB-47EF-B4F6-F0C59D3D5A10}" type="pres">
      <dgm:prSet presAssocID="{8F97C329-6948-4CCA-8878-209636D985E3}" presName="comp" presStyleCnt="0"/>
      <dgm:spPr/>
    </dgm:pt>
    <dgm:pt modelId="{BFC2A07C-AE43-4ED0-B1B7-D07EADB19135}" type="pres">
      <dgm:prSet presAssocID="{8F97C329-6948-4CCA-8878-209636D985E3}" presName="box" presStyleLbl="node1" presStyleIdx="1" presStyleCnt="3" custScaleY="124859"/>
      <dgm:spPr/>
      <dgm:t>
        <a:bodyPr/>
        <a:lstStyle/>
        <a:p>
          <a:endParaRPr lang="ru-RU"/>
        </a:p>
      </dgm:t>
    </dgm:pt>
    <dgm:pt modelId="{C7DB83A2-C29A-4AA0-89B6-C020DDEDF1E1}" type="pres">
      <dgm:prSet presAssocID="{8F97C329-6948-4CCA-8878-209636D985E3}" presName="img" presStyleLbl="fgImgPlace1" presStyleIdx="1" presStyleCnt="3" custScaleX="108216" custScaleY="162028" custLinFactNeighborX="-7921" custLinFactNeighborY="-20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B92B3-5D02-4734-BB38-68FDAA1277E7}" type="pres">
      <dgm:prSet presAssocID="{8F97C329-6948-4CCA-8878-209636D985E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0C2C-69B8-45C4-8E3A-FB17B007EDB2}" type="pres">
      <dgm:prSet presAssocID="{31B6C0E1-C96B-4D8D-AF0E-1DFAB39B3D2C}" presName="spacer" presStyleCnt="0"/>
      <dgm:spPr/>
    </dgm:pt>
    <dgm:pt modelId="{49652747-9CB1-4BF7-99AE-99C8C453EBFB}" type="pres">
      <dgm:prSet presAssocID="{72377F80-022D-40A3-800D-EF78ADC5D549}" presName="comp" presStyleCnt="0"/>
      <dgm:spPr/>
    </dgm:pt>
    <dgm:pt modelId="{D5D08670-8CDD-4626-883F-8606C5EF5AEE}" type="pres">
      <dgm:prSet presAssocID="{72377F80-022D-40A3-800D-EF78ADC5D549}" presName="box" presStyleLbl="node1" presStyleIdx="2" presStyleCnt="3" custScaleY="125073" custLinFactNeighborY="6851"/>
      <dgm:spPr/>
      <dgm:t>
        <a:bodyPr/>
        <a:lstStyle/>
        <a:p>
          <a:endParaRPr lang="ru-RU"/>
        </a:p>
      </dgm:t>
    </dgm:pt>
    <dgm:pt modelId="{C9EC5AA4-DD9C-4B67-B03B-1241B0FCA295}" type="pres">
      <dgm:prSet presAssocID="{72377F80-022D-40A3-800D-EF78ADC5D549}" presName="img" presStyleLbl="fgImgPlace1" presStyleIdx="2" presStyleCnt="3" custScaleX="113688" custScaleY="1406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1E97889-C879-40D3-BE12-9DA4DB752E72}" type="pres">
      <dgm:prSet presAssocID="{72377F80-022D-40A3-800D-EF78ADC5D54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3C373-BA7D-43C9-A654-0160E22E6827}" type="presOf" srcId="{D44A30CB-D801-4E33-A112-72B63CC7E0F2}" destId="{2ED07E80-8394-4711-AB0D-412FF877CBDF}" srcOrd="0" destOrd="0" presId="urn:microsoft.com/office/officeart/2005/8/layout/vList4"/>
    <dgm:cxn modelId="{BD862846-6606-47F8-BC5C-04E2FEAE7DD2}" type="presOf" srcId="{C4D85BFE-818D-4D72-8A56-7DDAB85746E6}" destId="{2ED07E80-8394-4711-AB0D-412FF877CBDF}" srcOrd="0" destOrd="2" presId="urn:microsoft.com/office/officeart/2005/8/layout/vList4"/>
    <dgm:cxn modelId="{E49B70EB-72A4-43FB-A814-5174DF6406EE}" srcId="{D44A30CB-D801-4E33-A112-72B63CC7E0F2}" destId="{C4D85BFE-818D-4D72-8A56-7DDAB85746E6}" srcOrd="1" destOrd="0" parTransId="{DBC28DD9-8CC6-4D37-BF1D-67B1DB21C325}" sibTransId="{6D0B7E76-3B40-4222-AAFF-F65138267A8F}"/>
    <dgm:cxn modelId="{E35773DC-4082-400B-A023-F35346F16A7E}" type="presOf" srcId="{6DAB1755-9D30-4908-AAE8-3D8FCC5EAC6E}" destId="{01E97889-C879-40D3-BE12-9DA4DB752E72}" srcOrd="1" destOrd="3" presId="urn:microsoft.com/office/officeart/2005/8/layout/vList4"/>
    <dgm:cxn modelId="{890FE62B-6370-4C8D-A136-9551C4319299}" type="presOf" srcId="{8F97C329-6948-4CCA-8878-209636D985E3}" destId="{BFC2A07C-AE43-4ED0-B1B7-D07EADB19135}" srcOrd="0" destOrd="0" presId="urn:microsoft.com/office/officeart/2005/8/layout/vList4"/>
    <dgm:cxn modelId="{61DAD383-E417-4109-B3F6-C8278303A084}" srcId="{72377F80-022D-40A3-800D-EF78ADC5D549}" destId="{A2A12F80-E36E-41F1-8EF1-63061E8961FE}" srcOrd="1" destOrd="0" parTransId="{E8078EAF-C521-4526-9FDC-E3E5962EDF46}" sibTransId="{40068377-E9FB-4225-9C6C-F7BC729F9895}"/>
    <dgm:cxn modelId="{1298A15A-B612-46DB-851B-8B1D080C398B}" srcId="{72377F80-022D-40A3-800D-EF78ADC5D549}" destId="{096E75BA-0A61-43B1-A846-CD1F96D772C4}" srcOrd="3" destOrd="0" parTransId="{01C4F8BF-6C16-4F41-99B7-8A93894B2E76}" sibTransId="{D09F143B-9DE5-47EE-9CE7-0D0EF89C4AA0}"/>
    <dgm:cxn modelId="{3A59CC74-BBC4-4BB7-8E4D-773B339F8A09}" type="presOf" srcId="{41A1A10B-B4A9-4F3D-A99B-BE9348AD2ECD}" destId="{D5D08670-8CDD-4626-883F-8606C5EF5AEE}" srcOrd="0" destOrd="5" presId="urn:microsoft.com/office/officeart/2005/8/layout/vList4"/>
    <dgm:cxn modelId="{6CA399D9-B2D2-4AAB-BC50-551D3275FEEE}" srcId="{A3637D90-3717-47B4-A3B2-E43F2A9508B9}" destId="{8F97C329-6948-4CCA-8878-209636D985E3}" srcOrd="1" destOrd="0" parTransId="{58B155D7-CE52-4930-B2C9-2CA188B9AAA6}" sibTransId="{31B6C0E1-C96B-4D8D-AF0E-1DFAB39B3D2C}"/>
    <dgm:cxn modelId="{953210B2-00C2-487C-B1EA-07ABAD80D1E7}" type="presOf" srcId="{0D31C17B-1279-458E-ACCF-DD323968A00E}" destId="{2ED07E80-8394-4711-AB0D-412FF877CBDF}" srcOrd="0" destOrd="1" presId="urn:microsoft.com/office/officeart/2005/8/layout/vList4"/>
    <dgm:cxn modelId="{C3872DA5-E8F9-4CD3-991B-FCE1DE75D8DC}" type="presOf" srcId="{A3637D90-3717-47B4-A3B2-E43F2A9508B9}" destId="{A39925C4-FADF-4174-A68F-648E3F13FAC2}" srcOrd="0" destOrd="0" presId="urn:microsoft.com/office/officeart/2005/8/layout/vList4"/>
    <dgm:cxn modelId="{78742DE8-2629-4DD2-A1DC-DCA5B82BAB6C}" srcId="{A3637D90-3717-47B4-A3B2-E43F2A9508B9}" destId="{72377F80-022D-40A3-800D-EF78ADC5D549}" srcOrd="2" destOrd="0" parTransId="{3016F505-A3B0-4219-BB2E-1B641F55B2DF}" sibTransId="{09BC93A8-EAE7-4160-B85B-341B52899481}"/>
    <dgm:cxn modelId="{8CA432BD-78CD-413B-AB92-0384711E983F}" type="presOf" srcId="{72377F80-022D-40A3-800D-EF78ADC5D549}" destId="{D5D08670-8CDD-4626-883F-8606C5EF5AEE}" srcOrd="0" destOrd="0" presId="urn:microsoft.com/office/officeart/2005/8/layout/vList4"/>
    <dgm:cxn modelId="{83980A2F-8D91-490F-B71A-FB9107B6010D}" type="presOf" srcId="{0D31C17B-1279-458E-ACCF-DD323968A00E}" destId="{C943592D-493B-4C40-BF78-24DD58E2F6A9}" srcOrd="1" destOrd="1" presId="urn:microsoft.com/office/officeart/2005/8/layout/vList4"/>
    <dgm:cxn modelId="{48501105-17D6-46AC-B9E4-49C2CCD36099}" type="presOf" srcId="{72377F80-022D-40A3-800D-EF78ADC5D549}" destId="{01E97889-C879-40D3-BE12-9DA4DB752E72}" srcOrd="1" destOrd="0" presId="urn:microsoft.com/office/officeart/2005/8/layout/vList4"/>
    <dgm:cxn modelId="{E5A8115B-F941-4455-862D-D93C713F8F8A}" type="presOf" srcId="{096E75BA-0A61-43B1-A846-CD1F96D772C4}" destId="{D5D08670-8CDD-4626-883F-8606C5EF5AEE}" srcOrd="0" destOrd="4" presId="urn:microsoft.com/office/officeart/2005/8/layout/vList4"/>
    <dgm:cxn modelId="{9894DFF1-F355-41D3-A242-962E66E8BFFF}" srcId="{72377F80-022D-40A3-800D-EF78ADC5D549}" destId="{6DAB1755-9D30-4908-AAE8-3D8FCC5EAC6E}" srcOrd="2" destOrd="0" parTransId="{DFA1DC0A-1789-4CBA-9A09-E3CF81DB014F}" sibTransId="{1EC9D8EA-0D5B-4CC9-8614-DA1B96A15074}"/>
    <dgm:cxn modelId="{E8ED60E5-F4B1-4564-80B0-FE9241B5DD0B}" type="presOf" srcId="{A2A12F80-E36E-41F1-8EF1-63061E8961FE}" destId="{01E97889-C879-40D3-BE12-9DA4DB752E72}" srcOrd="1" destOrd="2" presId="urn:microsoft.com/office/officeart/2005/8/layout/vList4"/>
    <dgm:cxn modelId="{ABC35048-67F8-4E1B-A03A-6E24765A5CF1}" srcId="{D44A30CB-D801-4E33-A112-72B63CC7E0F2}" destId="{0D31C17B-1279-458E-ACCF-DD323968A00E}" srcOrd="0" destOrd="0" parTransId="{ED48151A-9A6A-43AD-B695-63127D9B432E}" sibTransId="{142A2997-0C90-4B20-A9B0-94E16146842D}"/>
    <dgm:cxn modelId="{AF244784-9737-4AD1-AC50-2AE62C978CCB}" srcId="{72377F80-022D-40A3-800D-EF78ADC5D549}" destId="{41A1A10B-B4A9-4F3D-A99B-BE9348AD2ECD}" srcOrd="4" destOrd="0" parTransId="{8462B82E-FC07-4135-84EE-BD8C1BBC347E}" sibTransId="{8B550A1E-579C-486B-8C60-608D645997BB}"/>
    <dgm:cxn modelId="{6D7FCF4C-CDF1-4399-8895-81A342873E84}" type="presOf" srcId="{6DAB1755-9D30-4908-AAE8-3D8FCC5EAC6E}" destId="{D5D08670-8CDD-4626-883F-8606C5EF5AEE}" srcOrd="0" destOrd="3" presId="urn:microsoft.com/office/officeart/2005/8/layout/vList4"/>
    <dgm:cxn modelId="{C7A7F715-54A9-458C-8420-C3631A0778E8}" type="presOf" srcId="{096E75BA-0A61-43B1-A846-CD1F96D772C4}" destId="{01E97889-C879-40D3-BE12-9DA4DB752E72}" srcOrd="1" destOrd="4" presId="urn:microsoft.com/office/officeart/2005/8/layout/vList4"/>
    <dgm:cxn modelId="{D1E1F261-4506-42FF-995B-8D707939708B}" type="presOf" srcId="{AAFAE28A-CE95-4749-98D2-2C66FC88A4CC}" destId="{01E97889-C879-40D3-BE12-9DA4DB752E72}" srcOrd="1" destOrd="1" presId="urn:microsoft.com/office/officeart/2005/8/layout/vList4"/>
    <dgm:cxn modelId="{91004C45-647E-4D72-9A05-9DB591D38799}" type="presOf" srcId="{A2A12F80-E36E-41F1-8EF1-63061E8961FE}" destId="{D5D08670-8CDD-4626-883F-8606C5EF5AEE}" srcOrd="0" destOrd="2" presId="urn:microsoft.com/office/officeart/2005/8/layout/vList4"/>
    <dgm:cxn modelId="{7AF2E4DD-748C-4CD8-83D0-409919D7CEBF}" type="presOf" srcId="{41A1A10B-B4A9-4F3D-A99B-BE9348AD2ECD}" destId="{01E97889-C879-40D3-BE12-9DA4DB752E72}" srcOrd="1" destOrd="5" presId="urn:microsoft.com/office/officeart/2005/8/layout/vList4"/>
    <dgm:cxn modelId="{42DB18D1-33BC-46F1-A222-447C86323621}" type="presOf" srcId="{D44A30CB-D801-4E33-A112-72B63CC7E0F2}" destId="{C943592D-493B-4C40-BF78-24DD58E2F6A9}" srcOrd="1" destOrd="0" presId="urn:microsoft.com/office/officeart/2005/8/layout/vList4"/>
    <dgm:cxn modelId="{CD0D6190-E43B-446B-BF70-1B429E2EB6C2}" srcId="{72377F80-022D-40A3-800D-EF78ADC5D549}" destId="{AAFAE28A-CE95-4749-98D2-2C66FC88A4CC}" srcOrd="0" destOrd="0" parTransId="{03C06C27-E01C-4CDC-A6E4-32F47D2AEBE5}" sibTransId="{315D0DAF-0988-46DC-AD71-CB917504D4F6}"/>
    <dgm:cxn modelId="{4BC0F20D-4BDB-4E13-A099-82ED45CBEB16}" srcId="{A3637D90-3717-47B4-A3B2-E43F2A9508B9}" destId="{D44A30CB-D801-4E33-A112-72B63CC7E0F2}" srcOrd="0" destOrd="0" parTransId="{9376DE25-2E69-4634-B943-1F71E73CDEE3}" sibTransId="{8F7E3A82-B5FB-4D77-A312-9DDA1C8B1FC0}"/>
    <dgm:cxn modelId="{0F23438A-00F6-4E0A-BA7C-F6BB15B4ECFC}" type="presOf" srcId="{8F97C329-6948-4CCA-8878-209636D985E3}" destId="{36AB92B3-5D02-4734-BB38-68FDAA1277E7}" srcOrd="1" destOrd="0" presId="urn:microsoft.com/office/officeart/2005/8/layout/vList4"/>
    <dgm:cxn modelId="{039D445D-9A54-4842-8770-C53648DE397C}" type="presOf" srcId="{C4D85BFE-818D-4D72-8A56-7DDAB85746E6}" destId="{C943592D-493B-4C40-BF78-24DD58E2F6A9}" srcOrd="1" destOrd="2" presId="urn:microsoft.com/office/officeart/2005/8/layout/vList4"/>
    <dgm:cxn modelId="{654D1F31-1F3C-4BC1-B4CF-64B42705B874}" type="presOf" srcId="{AAFAE28A-CE95-4749-98D2-2C66FC88A4CC}" destId="{D5D08670-8CDD-4626-883F-8606C5EF5AEE}" srcOrd="0" destOrd="1" presId="urn:microsoft.com/office/officeart/2005/8/layout/vList4"/>
    <dgm:cxn modelId="{FC201648-6EA1-44F6-A3DE-ACC0BDBBEA80}" type="presParOf" srcId="{A39925C4-FADF-4174-A68F-648E3F13FAC2}" destId="{DCABC18F-576A-496E-B615-905F8B34E67F}" srcOrd="0" destOrd="0" presId="urn:microsoft.com/office/officeart/2005/8/layout/vList4"/>
    <dgm:cxn modelId="{48161ABE-6F2E-42F4-8A7E-4E301068EA3D}" type="presParOf" srcId="{DCABC18F-576A-496E-B615-905F8B34E67F}" destId="{2ED07E80-8394-4711-AB0D-412FF877CBDF}" srcOrd="0" destOrd="0" presId="urn:microsoft.com/office/officeart/2005/8/layout/vList4"/>
    <dgm:cxn modelId="{B45D2D92-FDE4-430A-8FF9-158902828EE0}" type="presParOf" srcId="{DCABC18F-576A-496E-B615-905F8B34E67F}" destId="{EEFD7B44-CAC9-4B46-A0C3-83E777726BE5}" srcOrd="1" destOrd="0" presId="urn:microsoft.com/office/officeart/2005/8/layout/vList4"/>
    <dgm:cxn modelId="{B6B583F6-40F3-483D-BC17-1CE0044B65BC}" type="presParOf" srcId="{DCABC18F-576A-496E-B615-905F8B34E67F}" destId="{C943592D-493B-4C40-BF78-24DD58E2F6A9}" srcOrd="2" destOrd="0" presId="urn:microsoft.com/office/officeart/2005/8/layout/vList4"/>
    <dgm:cxn modelId="{50FBED6F-C135-4380-8EC5-687804C2D22F}" type="presParOf" srcId="{A39925C4-FADF-4174-A68F-648E3F13FAC2}" destId="{B69E1C50-136D-40BA-999C-09EF310EE888}" srcOrd="1" destOrd="0" presId="urn:microsoft.com/office/officeart/2005/8/layout/vList4"/>
    <dgm:cxn modelId="{8DFF727D-8168-4702-84F4-13B2AE0BDFFC}" type="presParOf" srcId="{A39925C4-FADF-4174-A68F-648E3F13FAC2}" destId="{27FDD1F2-39EB-47EF-B4F6-F0C59D3D5A10}" srcOrd="2" destOrd="0" presId="urn:microsoft.com/office/officeart/2005/8/layout/vList4"/>
    <dgm:cxn modelId="{29EFDF55-CE43-4BDB-83C0-5F3754B2EFDE}" type="presParOf" srcId="{27FDD1F2-39EB-47EF-B4F6-F0C59D3D5A10}" destId="{BFC2A07C-AE43-4ED0-B1B7-D07EADB19135}" srcOrd="0" destOrd="0" presId="urn:microsoft.com/office/officeart/2005/8/layout/vList4"/>
    <dgm:cxn modelId="{6466E7FB-C7C0-4503-AB2D-C8ACD0A846A4}" type="presParOf" srcId="{27FDD1F2-39EB-47EF-B4F6-F0C59D3D5A10}" destId="{C7DB83A2-C29A-4AA0-89B6-C020DDEDF1E1}" srcOrd="1" destOrd="0" presId="urn:microsoft.com/office/officeart/2005/8/layout/vList4"/>
    <dgm:cxn modelId="{E786C7B8-DFCC-47A2-8436-FBDA0249A4FC}" type="presParOf" srcId="{27FDD1F2-39EB-47EF-B4F6-F0C59D3D5A10}" destId="{36AB92B3-5D02-4734-BB38-68FDAA1277E7}" srcOrd="2" destOrd="0" presId="urn:microsoft.com/office/officeart/2005/8/layout/vList4"/>
    <dgm:cxn modelId="{27804ADC-B4CF-4C60-ADE0-3D66C15E9244}" type="presParOf" srcId="{A39925C4-FADF-4174-A68F-648E3F13FAC2}" destId="{3C7C0C2C-69B8-45C4-8E3A-FB17B007EDB2}" srcOrd="3" destOrd="0" presId="urn:microsoft.com/office/officeart/2005/8/layout/vList4"/>
    <dgm:cxn modelId="{8BE783A9-9517-487B-B14B-905059B07CB5}" type="presParOf" srcId="{A39925C4-FADF-4174-A68F-648E3F13FAC2}" destId="{49652747-9CB1-4BF7-99AE-99C8C453EBFB}" srcOrd="4" destOrd="0" presId="urn:microsoft.com/office/officeart/2005/8/layout/vList4"/>
    <dgm:cxn modelId="{E3F59F14-58CB-4011-9B43-F22EA527EB75}" type="presParOf" srcId="{49652747-9CB1-4BF7-99AE-99C8C453EBFB}" destId="{D5D08670-8CDD-4626-883F-8606C5EF5AEE}" srcOrd="0" destOrd="0" presId="urn:microsoft.com/office/officeart/2005/8/layout/vList4"/>
    <dgm:cxn modelId="{9E17543D-1ACB-496C-B3F1-3ED386573D55}" type="presParOf" srcId="{49652747-9CB1-4BF7-99AE-99C8C453EBFB}" destId="{C9EC5AA4-DD9C-4B67-B03B-1241B0FCA295}" srcOrd="1" destOrd="0" presId="urn:microsoft.com/office/officeart/2005/8/layout/vList4"/>
    <dgm:cxn modelId="{4A81CC44-270F-4E26-BE89-7C61310CFF68}" type="presParOf" srcId="{49652747-9CB1-4BF7-99AE-99C8C453EBFB}" destId="{01E97889-C879-40D3-BE12-9DA4DB752E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978B92-F8EF-4ED3-A4E1-13193FA97C7A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CB0167-7B4B-44EC-B382-8B69B7F57E8D}" type="pres">
      <dgm:prSet presAssocID="{59978B92-F8EF-4ED3-A4E1-13193FA97C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C47B4-0D12-43C1-9823-3B7CFC00FC9F}" type="presOf" srcId="{59978B92-F8EF-4ED3-A4E1-13193FA97C7A}" destId="{66CB0167-7B4B-44EC-B382-8B69B7F57E8D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637D90-3717-47B4-A3B2-E43F2A9508B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4A30CB-D801-4E33-A112-72B63CC7E0F2}">
      <dgm:prSet phldrT="[Текст]" custT="1"/>
      <dgm:spPr/>
      <dgm:t>
        <a:bodyPr/>
        <a:lstStyle/>
        <a:p>
          <a:pPr algn="ctr"/>
          <a:r>
            <a:rPr lang="ru-RU" sz="1400" dirty="0" smtClean="0"/>
            <a:t> </a:t>
          </a:r>
          <a:r>
            <a:rPr lang="ru-RU" sz="1800" dirty="0" smtClean="0"/>
            <a:t>МПП «Развитие и поддержка кадрового потенциала для сферы</a:t>
          </a:r>
        </a:p>
        <a:p>
          <a:pPr algn="ctr"/>
          <a:r>
            <a:rPr lang="ru-RU" sz="1800" dirty="0" smtClean="0"/>
            <a:t> здравоохранения на территории МО «</a:t>
          </a:r>
          <a:r>
            <a:rPr lang="ru-RU" sz="1800" dirty="0" err="1" smtClean="0"/>
            <a:t>Каргопольский</a:t>
          </a:r>
          <a:r>
            <a:rPr lang="ru-RU" sz="1800" dirty="0" smtClean="0"/>
            <a:t> муниципальный район» 144,0 </a:t>
          </a:r>
          <a:r>
            <a:rPr lang="ru-RU" sz="1800" dirty="0" err="1" smtClean="0"/>
            <a:t>т.р</a:t>
          </a:r>
          <a:endParaRPr lang="ru-RU" sz="1800" dirty="0"/>
        </a:p>
      </dgm:t>
    </dgm:pt>
    <dgm:pt modelId="{9376DE25-2E69-4634-B943-1F71E73CDEE3}" type="parTrans" cxnId="{4BC0F20D-4BDB-4E13-A099-82ED45CBEB16}">
      <dgm:prSet/>
      <dgm:spPr/>
      <dgm:t>
        <a:bodyPr/>
        <a:lstStyle/>
        <a:p>
          <a:endParaRPr lang="ru-RU"/>
        </a:p>
      </dgm:t>
    </dgm:pt>
    <dgm:pt modelId="{8F7E3A82-B5FB-4D77-A312-9DDA1C8B1FC0}" type="sibTrans" cxnId="{4BC0F20D-4BDB-4E13-A099-82ED45CBEB16}">
      <dgm:prSet/>
      <dgm:spPr/>
      <dgm:t>
        <a:bodyPr/>
        <a:lstStyle/>
        <a:p>
          <a:endParaRPr lang="ru-RU"/>
        </a:p>
      </dgm:t>
    </dgm:pt>
    <dgm:pt modelId="{8F97C329-6948-4CCA-8878-209636D985E3}">
      <dgm:prSet phldrT="[Текст]" custT="1"/>
      <dgm:spPr/>
      <dgm:t>
        <a:bodyPr/>
        <a:lstStyle/>
        <a:p>
          <a:pPr algn="ctr"/>
          <a:r>
            <a:rPr lang="en-US" sz="2000" dirty="0" smtClean="0"/>
            <a:t> </a:t>
          </a:r>
          <a:r>
            <a:rPr lang="ru-RU" sz="2000" dirty="0" smtClean="0"/>
            <a:t>Приобретение  резервов материальных ресурсов для ликвидации ЧС  50,0 </a:t>
          </a:r>
          <a:r>
            <a:rPr lang="ru-RU" sz="2000" dirty="0" err="1" smtClean="0"/>
            <a:t>т.р</a:t>
          </a:r>
          <a:endParaRPr lang="en-US" sz="2000" dirty="0" smtClean="0"/>
        </a:p>
      </dgm:t>
    </dgm:pt>
    <dgm:pt modelId="{58B155D7-CE52-4930-B2C9-2CA188B9AAA6}" type="parTrans" cxnId="{6CA399D9-B2D2-4AAB-BC50-551D3275FEEE}">
      <dgm:prSet/>
      <dgm:spPr/>
      <dgm:t>
        <a:bodyPr/>
        <a:lstStyle/>
        <a:p>
          <a:endParaRPr lang="ru-RU"/>
        </a:p>
      </dgm:t>
    </dgm:pt>
    <dgm:pt modelId="{31B6C0E1-C96B-4D8D-AF0E-1DFAB39B3D2C}" type="sibTrans" cxnId="{6CA399D9-B2D2-4AAB-BC50-551D3275FEEE}">
      <dgm:prSet/>
      <dgm:spPr/>
      <dgm:t>
        <a:bodyPr/>
        <a:lstStyle/>
        <a:p>
          <a:endParaRPr lang="ru-RU"/>
        </a:p>
      </dgm:t>
    </dgm:pt>
    <dgm:pt modelId="{72377F80-022D-40A3-800D-EF78ADC5D549}">
      <dgm:prSet phldrT="[Текст]" custT="1"/>
      <dgm:spPr/>
      <dgm:t>
        <a:bodyPr/>
        <a:lstStyle/>
        <a:p>
          <a:pPr algn="ctr"/>
          <a:r>
            <a:rPr lang="ru-RU" sz="1500" dirty="0" smtClean="0"/>
            <a:t>      </a:t>
          </a:r>
          <a:r>
            <a:rPr lang="ru-RU" sz="2000" dirty="0" smtClean="0"/>
            <a:t>Оценка недвижимого имущества и годовой арендной платы за пользование муниципальным имуществом      150,0 </a:t>
          </a:r>
          <a:r>
            <a:rPr lang="ru-RU" sz="2000" dirty="0" err="1" smtClean="0"/>
            <a:t>т.р</a:t>
          </a:r>
          <a:r>
            <a:rPr lang="ru-RU" sz="2000" dirty="0" smtClean="0"/>
            <a:t> </a:t>
          </a:r>
        </a:p>
      </dgm:t>
    </dgm:pt>
    <dgm:pt modelId="{3016F505-A3B0-4219-BB2E-1B641F55B2DF}" type="parTrans" cxnId="{78742DE8-2629-4DD2-A1DC-DCA5B82BAB6C}">
      <dgm:prSet/>
      <dgm:spPr/>
      <dgm:t>
        <a:bodyPr/>
        <a:lstStyle/>
        <a:p>
          <a:endParaRPr lang="ru-RU"/>
        </a:p>
      </dgm:t>
    </dgm:pt>
    <dgm:pt modelId="{09BC93A8-EAE7-4160-B85B-341B52899481}" type="sibTrans" cxnId="{78742DE8-2629-4DD2-A1DC-DCA5B82BAB6C}">
      <dgm:prSet/>
      <dgm:spPr/>
      <dgm:t>
        <a:bodyPr/>
        <a:lstStyle/>
        <a:p>
          <a:endParaRPr lang="ru-RU"/>
        </a:p>
      </dgm:t>
    </dgm:pt>
    <dgm:pt modelId="{A39925C4-FADF-4174-A68F-648E3F13FAC2}" type="pres">
      <dgm:prSet presAssocID="{A3637D90-3717-47B4-A3B2-E43F2A9508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ABC18F-576A-496E-B615-905F8B34E67F}" type="pres">
      <dgm:prSet presAssocID="{D44A30CB-D801-4E33-A112-72B63CC7E0F2}" presName="comp" presStyleCnt="0"/>
      <dgm:spPr/>
    </dgm:pt>
    <dgm:pt modelId="{2ED07E80-8394-4711-AB0D-412FF877CBDF}" type="pres">
      <dgm:prSet presAssocID="{D44A30CB-D801-4E33-A112-72B63CC7E0F2}" presName="box" presStyleLbl="node1" presStyleIdx="0" presStyleCnt="3" custScaleY="130798" custLinFactNeighborX="-391" custLinFactNeighborY="8124"/>
      <dgm:spPr/>
      <dgm:t>
        <a:bodyPr/>
        <a:lstStyle/>
        <a:p>
          <a:endParaRPr lang="ru-RU"/>
        </a:p>
      </dgm:t>
    </dgm:pt>
    <dgm:pt modelId="{EEFD7B44-CAC9-4B46-A0C3-83E777726BE5}" type="pres">
      <dgm:prSet presAssocID="{D44A30CB-D801-4E33-A112-72B63CC7E0F2}" presName="img" presStyleLbl="fgImgPlace1" presStyleIdx="0" presStyleCnt="3" custScaleX="107955" custScaleY="151755" custLinFactNeighborX="-2347" custLinFactNeighborY="78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43592D-493B-4C40-BF78-24DD58E2F6A9}" type="pres">
      <dgm:prSet presAssocID="{D44A30CB-D801-4E33-A112-72B63CC7E0F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E1C50-136D-40BA-999C-09EF310EE888}" type="pres">
      <dgm:prSet presAssocID="{8F7E3A82-B5FB-4D77-A312-9DDA1C8B1FC0}" presName="spacer" presStyleCnt="0"/>
      <dgm:spPr/>
    </dgm:pt>
    <dgm:pt modelId="{27FDD1F2-39EB-47EF-B4F6-F0C59D3D5A10}" type="pres">
      <dgm:prSet presAssocID="{8F97C329-6948-4CCA-8878-209636D985E3}" presName="comp" presStyleCnt="0"/>
      <dgm:spPr/>
    </dgm:pt>
    <dgm:pt modelId="{BFC2A07C-AE43-4ED0-B1B7-D07EADB19135}" type="pres">
      <dgm:prSet presAssocID="{8F97C329-6948-4CCA-8878-209636D985E3}" presName="box" presStyleLbl="node1" presStyleIdx="1" presStyleCnt="3" custScaleY="124859"/>
      <dgm:spPr/>
      <dgm:t>
        <a:bodyPr/>
        <a:lstStyle/>
        <a:p>
          <a:endParaRPr lang="ru-RU"/>
        </a:p>
      </dgm:t>
    </dgm:pt>
    <dgm:pt modelId="{C7DB83A2-C29A-4AA0-89B6-C020DDEDF1E1}" type="pres">
      <dgm:prSet presAssocID="{8F97C329-6948-4CCA-8878-209636D985E3}" presName="img" presStyleLbl="fgImgPlace1" presStyleIdx="1" presStyleCnt="3" custScaleX="105569" custScaleY="146788" custLinFactNeighborX="-7921" custLinFactNeighborY="-20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B92B3-5D02-4734-BB38-68FDAA1277E7}" type="pres">
      <dgm:prSet presAssocID="{8F97C329-6948-4CCA-8878-209636D985E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0C2C-69B8-45C4-8E3A-FB17B007EDB2}" type="pres">
      <dgm:prSet presAssocID="{31B6C0E1-C96B-4D8D-AF0E-1DFAB39B3D2C}" presName="spacer" presStyleCnt="0"/>
      <dgm:spPr/>
    </dgm:pt>
    <dgm:pt modelId="{49652747-9CB1-4BF7-99AE-99C8C453EBFB}" type="pres">
      <dgm:prSet presAssocID="{72377F80-022D-40A3-800D-EF78ADC5D549}" presName="comp" presStyleCnt="0"/>
      <dgm:spPr/>
    </dgm:pt>
    <dgm:pt modelId="{D5D08670-8CDD-4626-883F-8606C5EF5AEE}" type="pres">
      <dgm:prSet presAssocID="{72377F80-022D-40A3-800D-EF78ADC5D549}" presName="box" presStyleLbl="node1" presStyleIdx="2" presStyleCnt="3" custScaleY="125073" custLinFactNeighborY="6851"/>
      <dgm:spPr/>
      <dgm:t>
        <a:bodyPr/>
        <a:lstStyle/>
        <a:p>
          <a:endParaRPr lang="ru-RU"/>
        </a:p>
      </dgm:t>
    </dgm:pt>
    <dgm:pt modelId="{C9EC5AA4-DD9C-4B67-B03B-1241B0FCA295}" type="pres">
      <dgm:prSet presAssocID="{72377F80-022D-40A3-800D-EF78ADC5D549}" presName="img" presStyleLbl="fgImgPlace1" presStyleIdx="2" presStyleCnt="3" custScaleX="113688" custScaleY="1543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E97889-C879-40D3-BE12-9DA4DB752E72}" type="pres">
      <dgm:prSet presAssocID="{72377F80-022D-40A3-800D-EF78ADC5D54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42DE8-2629-4DD2-A1DC-DCA5B82BAB6C}" srcId="{A3637D90-3717-47B4-A3B2-E43F2A9508B9}" destId="{72377F80-022D-40A3-800D-EF78ADC5D549}" srcOrd="2" destOrd="0" parTransId="{3016F505-A3B0-4219-BB2E-1B641F55B2DF}" sibTransId="{09BC93A8-EAE7-4160-B85B-341B52899481}"/>
    <dgm:cxn modelId="{4BC0F20D-4BDB-4E13-A099-82ED45CBEB16}" srcId="{A3637D90-3717-47B4-A3B2-E43F2A9508B9}" destId="{D44A30CB-D801-4E33-A112-72B63CC7E0F2}" srcOrd="0" destOrd="0" parTransId="{9376DE25-2E69-4634-B943-1F71E73CDEE3}" sibTransId="{8F7E3A82-B5FB-4D77-A312-9DDA1C8B1FC0}"/>
    <dgm:cxn modelId="{C5BDFE2D-6C01-4F54-883D-91BF904EBFBD}" type="presOf" srcId="{D44A30CB-D801-4E33-A112-72B63CC7E0F2}" destId="{C943592D-493B-4C40-BF78-24DD58E2F6A9}" srcOrd="1" destOrd="0" presId="urn:microsoft.com/office/officeart/2005/8/layout/vList4"/>
    <dgm:cxn modelId="{3D9DAA95-2C24-4F7E-B182-977EF7C645FA}" type="presOf" srcId="{A3637D90-3717-47B4-A3B2-E43F2A9508B9}" destId="{A39925C4-FADF-4174-A68F-648E3F13FAC2}" srcOrd="0" destOrd="0" presId="urn:microsoft.com/office/officeart/2005/8/layout/vList4"/>
    <dgm:cxn modelId="{DBDEE62A-2EBF-4501-BC4F-7133EA12FB76}" type="presOf" srcId="{8F97C329-6948-4CCA-8878-209636D985E3}" destId="{BFC2A07C-AE43-4ED0-B1B7-D07EADB19135}" srcOrd="0" destOrd="0" presId="urn:microsoft.com/office/officeart/2005/8/layout/vList4"/>
    <dgm:cxn modelId="{AFD88F61-544C-4C4D-AC13-EE72B8E4152B}" type="presOf" srcId="{72377F80-022D-40A3-800D-EF78ADC5D549}" destId="{01E97889-C879-40D3-BE12-9DA4DB752E72}" srcOrd="1" destOrd="0" presId="urn:microsoft.com/office/officeart/2005/8/layout/vList4"/>
    <dgm:cxn modelId="{9DC8980B-8EE0-4255-BECB-D50032EF2063}" type="presOf" srcId="{D44A30CB-D801-4E33-A112-72B63CC7E0F2}" destId="{2ED07E80-8394-4711-AB0D-412FF877CBDF}" srcOrd="0" destOrd="0" presId="urn:microsoft.com/office/officeart/2005/8/layout/vList4"/>
    <dgm:cxn modelId="{3D7E3C03-429E-464F-A472-7382D0B936C8}" type="presOf" srcId="{8F97C329-6948-4CCA-8878-209636D985E3}" destId="{36AB92B3-5D02-4734-BB38-68FDAA1277E7}" srcOrd="1" destOrd="0" presId="urn:microsoft.com/office/officeart/2005/8/layout/vList4"/>
    <dgm:cxn modelId="{29339E8F-FE1F-4825-8B90-73E0A40B7B51}" type="presOf" srcId="{72377F80-022D-40A3-800D-EF78ADC5D549}" destId="{D5D08670-8CDD-4626-883F-8606C5EF5AEE}" srcOrd="0" destOrd="0" presId="urn:microsoft.com/office/officeart/2005/8/layout/vList4"/>
    <dgm:cxn modelId="{6CA399D9-B2D2-4AAB-BC50-551D3275FEEE}" srcId="{A3637D90-3717-47B4-A3B2-E43F2A9508B9}" destId="{8F97C329-6948-4CCA-8878-209636D985E3}" srcOrd="1" destOrd="0" parTransId="{58B155D7-CE52-4930-B2C9-2CA188B9AAA6}" sibTransId="{31B6C0E1-C96B-4D8D-AF0E-1DFAB39B3D2C}"/>
    <dgm:cxn modelId="{B82C49E5-43B0-445F-9C21-F41080BA675E}" type="presParOf" srcId="{A39925C4-FADF-4174-A68F-648E3F13FAC2}" destId="{DCABC18F-576A-496E-B615-905F8B34E67F}" srcOrd="0" destOrd="0" presId="urn:microsoft.com/office/officeart/2005/8/layout/vList4"/>
    <dgm:cxn modelId="{612E2B70-D5A9-44FD-B0EA-842791B03580}" type="presParOf" srcId="{DCABC18F-576A-496E-B615-905F8B34E67F}" destId="{2ED07E80-8394-4711-AB0D-412FF877CBDF}" srcOrd="0" destOrd="0" presId="urn:microsoft.com/office/officeart/2005/8/layout/vList4"/>
    <dgm:cxn modelId="{3A1BEC5E-2C93-4DBF-8C0E-60FB5221EBC5}" type="presParOf" srcId="{DCABC18F-576A-496E-B615-905F8B34E67F}" destId="{EEFD7B44-CAC9-4B46-A0C3-83E777726BE5}" srcOrd="1" destOrd="0" presId="urn:microsoft.com/office/officeart/2005/8/layout/vList4"/>
    <dgm:cxn modelId="{30A2E535-93A8-4287-AAE0-3E3BCB256843}" type="presParOf" srcId="{DCABC18F-576A-496E-B615-905F8B34E67F}" destId="{C943592D-493B-4C40-BF78-24DD58E2F6A9}" srcOrd="2" destOrd="0" presId="urn:microsoft.com/office/officeart/2005/8/layout/vList4"/>
    <dgm:cxn modelId="{D49C8A59-BF3F-475A-96C3-349521F35609}" type="presParOf" srcId="{A39925C4-FADF-4174-A68F-648E3F13FAC2}" destId="{B69E1C50-136D-40BA-999C-09EF310EE888}" srcOrd="1" destOrd="0" presId="urn:microsoft.com/office/officeart/2005/8/layout/vList4"/>
    <dgm:cxn modelId="{B5249F0C-35C4-4E46-83EB-84B983B9C86B}" type="presParOf" srcId="{A39925C4-FADF-4174-A68F-648E3F13FAC2}" destId="{27FDD1F2-39EB-47EF-B4F6-F0C59D3D5A10}" srcOrd="2" destOrd="0" presId="urn:microsoft.com/office/officeart/2005/8/layout/vList4"/>
    <dgm:cxn modelId="{C0AA0A77-5893-4748-8BA6-27849B1BBA77}" type="presParOf" srcId="{27FDD1F2-39EB-47EF-B4F6-F0C59D3D5A10}" destId="{BFC2A07C-AE43-4ED0-B1B7-D07EADB19135}" srcOrd="0" destOrd="0" presId="urn:microsoft.com/office/officeart/2005/8/layout/vList4"/>
    <dgm:cxn modelId="{11C22121-D9CB-42F7-B7F8-F6138FA6D861}" type="presParOf" srcId="{27FDD1F2-39EB-47EF-B4F6-F0C59D3D5A10}" destId="{C7DB83A2-C29A-4AA0-89B6-C020DDEDF1E1}" srcOrd="1" destOrd="0" presId="urn:microsoft.com/office/officeart/2005/8/layout/vList4"/>
    <dgm:cxn modelId="{45101F7B-2BCE-47AA-B7C3-CB5CF2E0D8B0}" type="presParOf" srcId="{27FDD1F2-39EB-47EF-B4F6-F0C59D3D5A10}" destId="{36AB92B3-5D02-4734-BB38-68FDAA1277E7}" srcOrd="2" destOrd="0" presId="urn:microsoft.com/office/officeart/2005/8/layout/vList4"/>
    <dgm:cxn modelId="{D0C6E126-D6B5-4208-8513-A13101649D65}" type="presParOf" srcId="{A39925C4-FADF-4174-A68F-648E3F13FAC2}" destId="{3C7C0C2C-69B8-45C4-8E3A-FB17B007EDB2}" srcOrd="3" destOrd="0" presId="urn:microsoft.com/office/officeart/2005/8/layout/vList4"/>
    <dgm:cxn modelId="{31F2EB12-E0CC-4FCE-AE0B-9388859C048B}" type="presParOf" srcId="{A39925C4-FADF-4174-A68F-648E3F13FAC2}" destId="{49652747-9CB1-4BF7-99AE-99C8C453EBFB}" srcOrd="4" destOrd="0" presId="urn:microsoft.com/office/officeart/2005/8/layout/vList4"/>
    <dgm:cxn modelId="{B74E21FB-212E-40A0-B99C-CE6A01ED8069}" type="presParOf" srcId="{49652747-9CB1-4BF7-99AE-99C8C453EBFB}" destId="{D5D08670-8CDD-4626-883F-8606C5EF5AEE}" srcOrd="0" destOrd="0" presId="urn:microsoft.com/office/officeart/2005/8/layout/vList4"/>
    <dgm:cxn modelId="{2EEC4DE8-11B6-4BC8-AD86-337057F33E8B}" type="presParOf" srcId="{49652747-9CB1-4BF7-99AE-99C8C453EBFB}" destId="{C9EC5AA4-DD9C-4B67-B03B-1241B0FCA295}" srcOrd="1" destOrd="0" presId="urn:microsoft.com/office/officeart/2005/8/layout/vList4"/>
    <dgm:cxn modelId="{1C9A54C8-E6E6-49A6-B3A8-651BA8F2421D}" type="presParOf" srcId="{49652747-9CB1-4BF7-99AE-99C8C453EBFB}" destId="{01E97889-C879-40D3-BE12-9DA4DB752E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978B92-F8EF-4ED3-A4E1-13193FA97C7A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CB0167-7B4B-44EC-B382-8B69B7F57E8D}" type="pres">
      <dgm:prSet presAssocID="{59978B92-F8EF-4ED3-A4E1-13193FA97C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C5025-FB8E-4DAC-8421-41BD2D97B9C8}" type="presOf" srcId="{59978B92-F8EF-4ED3-A4E1-13193FA97C7A}" destId="{66CB0167-7B4B-44EC-B382-8B69B7F57E8D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637D90-3717-47B4-A3B2-E43F2A9508B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4A30CB-D801-4E33-A112-72B63CC7E0F2}">
      <dgm:prSet phldrT="[Текст]" custT="1"/>
      <dgm:spPr/>
      <dgm:t>
        <a:bodyPr/>
        <a:lstStyle/>
        <a:p>
          <a:pPr algn="ctr"/>
          <a:r>
            <a:rPr lang="ru-RU" sz="1400" dirty="0" smtClean="0"/>
            <a:t> </a:t>
          </a:r>
          <a:r>
            <a:rPr lang="ru-RU" sz="1800" dirty="0" smtClean="0"/>
            <a:t>МПП «Формирование законопослушного поведения участников </a:t>
          </a:r>
        </a:p>
        <a:p>
          <a:pPr algn="ctr"/>
          <a:r>
            <a:rPr lang="ru-RU" sz="1800" dirty="0" smtClean="0"/>
            <a:t>дорожного движения в МО «</a:t>
          </a:r>
          <a:r>
            <a:rPr lang="ru-RU" sz="1800" dirty="0" err="1" smtClean="0"/>
            <a:t>Каргопольский</a:t>
          </a:r>
          <a:r>
            <a:rPr lang="ru-RU" sz="1800" dirty="0" smtClean="0"/>
            <a:t> муниципальный район» 50,0 </a:t>
          </a:r>
          <a:r>
            <a:rPr lang="ru-RU" sz="1800" dirty="0" err="1" smtClean="0"/>
            <a:t>т.р</a:t>
          </a:r>
          <a:endParaRPr lang="ru-RU" sz="1800" dirty="0"/>
        </a:p>
      </dgm:t>
    </dgm:pt>
    <dgm:pt modelId="{9376DE25-2E69-4634-B943-1F71E73CDEE3}" type="parTrans" cxnId="{4BC0F20D-4BDB-4E13-A099-82ED45CBEB16}">
      <dgm:prSet/>
      <dgm:spPr/>
      <dgm:t>
        <a:bodyPr/>
        <a:lstStyle/>
        <a:p>
          <a:endParaRPr lang="ru-RU"/>
        </a:p>
      </dgm:t>
    </dgm:pt>
    <dgm:pt modelId="{8F7E3A82-B5FB-4D77-A312-9DDA1C8B1FC0}" type="sibTrans" cxnId="{4BC0F20D-4BDB-4E13-A099-82ED45CBEB16}">
      <dgm:prSet/>
      <dgm:spPr/>
      <dgm:t>
        <a:bodyPr/>
        <a:lstStyle/>
        <a:p>
          <a:endParaRPr lang="ru-RU"/>
        </a:p>
      </dgm:t>
    </dgm:pt>
    <dgm:pt modelId="{8F97C329-6948-4CCA-8878-209636D985E3}">
      <dgm:prSet phldrT="[Текст]" custT="1"/>
      <dgm:spPr/>
      <dgm:t>
        <a:bodyPr/>
        <a:lstStyle/>
        <a:p>
          <a:pPr algn="ctr"/>
          <a:r>
            <a:rPr lang="ru-RU" sz="2000" dirty="0" smtClean="0"/>
            <a:t>Коммунальные расходы по </a:t>
          </a:r>
          <a:r>
            <a:rPr lang="ru-RU" sz="2000" dirty="0" err="1" smtClean="0"/>
            <a:t>помещениям,находящимися</a:t>
          </a:r>
          <a:r>
            <a:rPr lang="ru-RU" sz="2000" dirty="0" smtClean="0"/>
            <a:t> в казне района</a:t>
          </a:r>
        </a:p>
        <a:p>
          <a:pPr algn="ctr"/>
          <a:r>
            <a:rPr lang="ru-RU" sz="1600" dirty="0" smtClean="0"/>
            <a:t>( 200,0 </a:t>
          </a:r>
          <a:r>
            <a:rPr lang="ru-RU" sz="1600" dirty="0" err="1" smtClean="0"/>
            <a:t>т.р</a:t>
          </a:r>
          <a:r>
            <a:rPr lang="ru-RU" sz="1600" dirty="0" smtClean="0"/>
            <a:t>) </a:t>
          </a:r>
          <a:endParaRPr lang="en-US" sz="1800" dirty="0" smtClean="0"/>
        </a:p>
      </dgm:t>
    </dgm:pt>
    <dgm:pt modelId="{58B155D7-CE52-4930-B2C9-2CA188B9AAA6}" type="parTrans" cxnId="{6CA399D9-B2D2-4AAB-BC50-551D3275FEEE}">
      <dgm:prSet/>
      <dgm:spPr/>
      <dgm:t>
        <a:bodyPr/>
        <a:lstStyle/>
        <a:p>
          <a:endParaRPr lang="ru-RU"/>
        </a:p>
      </dgm:t>
    </dgm:pt>
    <dgm:pt modelId="{31B6C0E1-C96B-4D8D-AF0E-1DFAB39B3D2C}" type="sibTrans" cxnId="{6CA399D9-B2D2-4AAB-BC50-551D3275FEEE}">
      <dgm:prSet/>
      <dgm:spPr/>
      <dgm:t>
        <a:bodyPr/>
        <a:lstStyle/>
        <a:p>
          <a:endParaRPr lang="ru-RU"/>
        </a:p>
      </dgm:t>
    </dgm:pt>
    <dgm:pt modelId="{72377F80-022D-40A3-800D-EF78ADC5D549}">
      <dgm:prSet phldrT="[Текст]" custT="1"/>
      <dgm:spPr/>
      <dgm:t>
        <a:bodyPr/>
        <a:lstStyle/>
        <a:p>
          <a:pPr algn="ctr"/>
          <a:r>
            <a:rPr lang="ru-RU" sz="2000" dirty="0" smtClean="0"/>
            <a:t>Представительские </a:t>
          </a:r>
          <a:r>
            <a:rPr lang="ru-RU" sz="2000" dirty="0" err="1" smtClean="0"/>
            <a:t>расходы,уплата</a:t>
          </a:r>
          <a:r>
            <a:rPr lang="ru-RU" sz="2000" dirty="0" smtClean="0"/>
            <a:t> земельного налога</a:t>
          </a:r>
          <a:r>
            <a:rPr lang="ru-RU" sz="1500" dirty="0" smtClean="0"/>
            <a:t> </a:t>
          </a:r>
          <a:r>
            <a:rPr lang="ru-RU" sz="2000" dirty="0" smtClean="0"/>
            <a:t>3500,0 </a:t>
          </a:r>
          <a:r>
            <a:rPr lang="ru-RU" sz="2000" dirty="0" err="1" smtClean="0"/>
            <a:t>т.р</a:t>
          </a:r>
          <a:r>
            <a:rPr lang="ru-RU" sz="2000" dirty="0" smtClean="0"/>
            <a:t> </a:t>
          </a:r>
        </a:p>
      </dgm:t>
    </dgm:pt>
    <dgm:pt modelId="{3016F505-A3B0-4219-BB2E-1B641F55B2DF}" type="parTrans" cxnId="{78742DE8-2629-4DD2-A1DC-DCA5B82BAB6C}">
      <dgm:prSet/>
      <dgm:spPr/>
      <dgm:t>
        <a:bodyPr/>
        <a:lstStyle/>
        <a:p>
          <a:endParaRPr lang="ru-RU"/>
        </a:p>
      </dgm:t>
    </dgm:pt>
    <dgm:pt modelId="{09BC93A8-EAE7-4160-B85B-341B52899481}" type="sibTrans" cxnId="{78742DE8-2629-4DD2-A1DC-DCA5B82BAB6C}">
      <dgm:prSet/>
      <dgm:spPr/>
      <dgm:t>
        <a:bodyPr/>
        <a:lstStyle/>
        <a:p>
          <a:endParaRPr lang="ru-RU"/>
        </a:p>
      </dgm:t>
    </dgm:pt>
    <dgm:pt modelId="{FC3A77E2-6490-4288-AE1D-136AE055D463}">
      <dgm:prSet phldrT="[Текст]" custT="1"/>
      <dgm:spPr/>
      <dgm:t>
        <a:bodyPr/>
        <a:lstStyle/>
        <a:p>
          <a:pPr algn="ctr"/>
          <a:r>
            <a:rPr lang="ru-RU" sz="2000" dirty="0" smtClean="0"/>
            <a:t>МПП «Улучшение условий и охраны труда в МО «</a:t>
          </a:r>
          <a:r>
            <a:rPr lang="ru-RU" sz="2000" dirty="0" err="1" smtClean="0"/>
            <a:t>Кагропольский</a:t>
          </a:r>
          <a:r>
            <a:rPr lang="ru-RU" sz="2000" dirty="0" smtClean="0"/>
            <a:t> муниципальный район» 300,0 </a:t>
          </a:r>
          <a:r>
            <a:rPr lang="ru-RU" sz="2000" dirty="0" err="1" smtClean="0"/>
            <a:t>т.р</a:t>
          </a:r>
          <a:endParaRPr lang="ru-RU" sz="2000" dirty="0" smtClean="0"/>
        </a:p>
      </dgm:t>
    </dgm:pt>
    <dgm:pt modelId="{D54771AC-A4C9-4348-B487-585F5B5CED3B}" type="parTrans" cxnId="{00E850FB-49E1-4AD6-934E-F7C21B67D30A}">
      <dgm:prSet/>
      <dgm:spPr/>
      <dgm:t>
        <a:bodyPr/>
        <a:lstStyle/>
        <a:p>
          <a:endParaRPr lang="ru-RU"/>
        </a:p>
      </dgm:t>
    </dgm:pt>
    <dgm:pt modelId="{36CDCF12-E7C3-413F-9733-5A69A1B39D21}" type="sibTrans" cxnId="{00E850FB-49E1-4AD6-934E-F7C21B67D30A}">
      <dgm:prSet/>
      <dgm:spPr/>
      <dgm:t>
        <a:bodyPr/>
        <a:lstStyle/>
        <a:p>
          <a:endParaRPr lang="ru-RU"/>
        </a:p>
      </dgm:t>
    </dgm:pt>
    <dgm:pt modelId="{A39925C4-FADF-4174-A68F-648E3F13FAC2}" type="pres">
      <dgm:prSet presAssocID="{A3637D90-3717-47B4-A3B2-E43F2A9508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ABC18F-576A-496E-B615-905F8B34E67F}" type="pres">
      <dgm:prSet presAssocID="{D44A30CB-D801-4E33-A112-72B63CC7E0F2}" presName="comp" presStyleCnt="0"/>
      <dgm:spPr/>
    </dgm:pt>
    <dgm:pt modelId="{2ED07E80-8394-4711-AB0D-412FF877CBDF}" type="pres">
      <dgm:prSet presAssocID="{D44A30CB-D801-4E33-A112-72B63CC7E0F2}" presName="box" presStyleLbl="node1" presStyleIdx="0" presStyleCnt="4" custScaleY="130798" custLinFactNeighborX="-391" custLinFactNeighborY="8124"/>
      <dgm:spPr/>
      <dgm:t>
        <a:bodyPr/>
        <a:lstStyle/>
        <a:p>
          <a:endParaRPr lang="ru-RU"/>
        </a:p>
      </dgm:t>
    </dgm:pt>
    <dgm:pt modelId="{EEFD7B44-CAC9-4B46-A0C3-83E777726BE5}" type="pres">
      <dgm:prSet presAssocID="{D44A30CB-D801-4E33-A112-72B63CC7E0F2}" presName="img" presStyleLbl="fgImgPlace1" presStyleIdx="0" presStyleCnt="4" custScaleX="116424" custScaleY="151755" custLinFactNeighborX="-2347" custLinFactNeighborY="78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43592D-493B-4C40-BF78-24DD58E2F6A9}" type="pres">
      <dgm:prSet presAssocID="{D44A30CB-D801-4E33-A112-72B63CC7E0F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E1C50-136D-40BA-999C-09EF310EE888}" type="pres">
      <dgm:prSet presAssocID="{8F7E3A82-B5FB-4D77-A312-9DDA1C8B1FC0}" presName="spacer" presStyleCnt="0"/>
      <dgm:spPr/>
    </dgm:pt>
    <dgm:pt modelId="{27FDD1F2-39EB-47EF-B4F6-F0C59D3D5A10}" type="pres">
      <dgm:prSet presAssocID="{8F97C329-6948-4CCA-8878-209636D985E3}" presName="comp" presStyleCnt="0"/>
      <dgm:spPr/>
    </dgm:pt>
    <dgm:pt modelId="{BFC2A07C-AE43-4ED0-B1B7-D07EADB19135}" type="pres">
      <dgm:prSet presAssocID="{8F97C329-6948-4CCA-8878-209636D985E3}" presName="box" presStyleLbl="node1" presStyleIdx="1" presStyleCnt="4" custScaleY="96769"/>
      <dgm:spPr/>
      <dgm:t>
        <a:bodyPr/>
        <a:lstStyle/>
        <a:p>
          <a:endParaRPr lang="ru-RU"/>
        </a:p>
      </dgm:t>
    </dgm:pt>
    <dgm:pt modelId="{C7DB83A2-C29A-4AA0-89B6-C020DDEDF1E1}" type="pres">
      <dgm:prSet presAssocID="{8F97C329-6948-4CCA-8878-209636D985E3}" presName="img" presStyleLbl="fgImgPlace1" presStyleIdx="1" presStyleCnt="4" custScaleX="113444" custScaleY="131412" custLinFactNeighborX="-7921" custLinFactNeighborY="-20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B92B3-5D02-4734-BB38-68FDAA1277E7}" type="pres">
      <dgm:prSet presAssocID="{8F97C329-6948-4CCA-8878-209636D985E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C0C2C-69B8-45C4-8E3A-FB17B007EDB2}" type="pres">
      <dgm:prSet presAssocID="{31B6C0E1-C96B-4D8D-AF0E-1DFAB39B3D2C}" presName="spacer" presStyleCnt="0"/>
      <dgm:spPr/>
    </dgm:pt>
    <dgm:pt modelId="{49652747-9CB1-4BF7-99AE-99C8C453EBFB}" type="pres">
      <dgm:prSet presAssocID="{72377F80-022D-40A3-800D-EF78ADC5D549}" presName="comp" presStyleCnt="0"/>
      <dgm:spPr/>
    </dgm:pt>
    <dgm:pt modelId="{D5D08670-8CDD-4626-883F-8606C5EF5AEE}" type="pres">
      <dgm:prSet presAssocID="{72377F80-022D-40A3-800D-EF78ADC5D549}" presName="box" presStyleLbl="node1" presStyleIdx="2" presStyleCnt="4" custScaleY="125073" custLinFactNeighborY="6851"/>
      <dgm:spPr/>
      <dgm:t>
        <a:bodyPr/>
        <a:lstStyle/>
        <a:p>
          <a:endParaRPr lang="ru-RU"/>
        </a:p>
      </dgm:t>
    </dgm:pt>
    <dgm:pt modelId="{C9EC5AA4-DD9C-4B67-B03B-1241B0FCA295}" type="pres">
      <dgm:prSet presAssocID="{72377F80-022D-40A3-800D-EF78ADC5D549}" presName="img" presStyleLbl="fgImgPlace1" presStyleIdx="2" presStyleCnt="4" custScaleX="113688" custScaleY="154387" custLinFactNeighborX="841" custLinFactNeighborY="110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E97889-C879-40D3-BE12-9DA4DB752E72}" type="pres">
      <dgm:prSet presAssocID="{72377F80-022D-40A3-800D-EF78ADC5D54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5E286-4E8F-4637-A5BB-563D7FF861DE}" type="pres">
      <dgm:prSet presAssocID="{09BC93A8-EAE7-4160-B85B-341B52899481}" presName="spacer" presStyleCnt="0"/>
      <dgm:spPr/>
    </dgm:pt>
    <dgm:pt modelId="{0A73A957-B909-4136-A51A-403A04EA5A6B}" type="pres">
      <dgm:prSet presAssocID="{FC3A77E2-6490-4288-AE1D-136AE055D463}" presName="comp" presStyleCnt="0"/>
      <dgm:spPr/>
    </dgm:pt>
    <dgm:pt modelId="{CF693ACA-5BB8-4420-B051-A7A0FB589C37}" type="pres">
      <dgm:prSet presAssocID="{FC3A77E2-6490-4288-AE1D-136AE055D463}" presName="box" presStyleLbl="node1" presStyleIdx="3" presStyleCnt="4"/>
      <dgm:spPr/>
      <dgm:t>
        <a:bodyPr/>
        <a:lstStyle/>
        <a:p>
          <a:endParaRPr lang="ru-RU"/>
        </a:p>
      </dgm:t>
    </dgm:pt>
    <dgm:pt modelId="{F5BDCD25-ABF2-4CF7-828A-1120560A721A}" type="pres">
      <dgm:prSet presAssocID="{FC3A77E2-6490-4288-AE1D-136AE055D463}" presName="img" presStyleLbl="fgImgPlace1" presStyleIdx="3" presStyleCnt="4" custScaleX="114057" custScaleY="11454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3DC4C0-846F-4C24-B2C0-FB6869661F2B}" type="pres">
      <dgm:prSet presAssocID="{FC3A77E2-6490-4288-AE1D-136AE055D46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1C3FC-24C7-4A26-A6F7-C67EF11DBD4F}" type="presOf" srcId="{D44A30CB-D801-4E33-A112-72B63CC7E0F2}" destId="{2ED07E80-8394-4711-AB0D-412FF877CBDF}" srcOrd="0" destOrd="0" presId="urn:microsoft.com/office/officeart/2005/8/layout/vList4"/>
    <dgm:cxn modelId="{ABF7CB0F-FB14-4423-AB8B-B4B9A6C4D693}" type="presOf" srcId="{72377F80-022D-40A3-800D-EF78ADC5D549}" destId="{D5D08670-8CDD-4626-883F-8606C5EF5AEE}" srcOrd="0" destOrd="0" presId="urn:microsoft.com/office/officeart/2005/8/layout/vList4"/>
    <dgm:cxn modelId="{BD8B2602-7A47-4397-A655-D01A2ABFA874}" type="presOf" srcId="{FC3A77E2-6490-4288-AE1D-136AE055D463}" destId="{B63DC4C0-846F-4C24-B2C0-FB6869661F2B}" srcOrd="1" destOrd="0" presId="urn:microsoft.com/office/officeart/2005/8/layout/vList4"/>
    <dgm:cxn modelId="{EF7D0A6B-F882-42B1-AF6A-1FDDF459B8ED}" type="presOf" srcId="{A3637D90-3717-47B4-A3B2-E43F2A9508B9}" destId="{A39925C4-FADF-4174-A68F-648E3F13FAC2}" srcOrd="0" destOrd="0" presId="urn:microsoft.com/office/officeart/2005/8/layout/vList4"/>
    <dgm:cxn modelId="{9146925F-3120-48A6-9E14-D0F4BC863FA7}" type="presOf" srcId="{8F97C329-6948-4CCA-8878-209636D985E3}" destId="{36AB92B3-5D02-4734-BB38-68FDAA1277E7}" srcOrd="1" destOrd="0" presId="urn:microsoft.com/office/officeart/2005/8/layout/vList4"/>
    <dgm:cxn modelId="{6CA399D9-B2D2-4AAB-BC50-551D3275FEEE}" srcId="{A3637D90-3717-47B4-A3B2-E43F2A9508B9}" destId="{8F97C329-6948-4CCA-8878-209636D985E3}" srcOrd="1" destOrd="0" parTransId="{58B155D7-CE52-4930-B2C9-2CA188B9AAA6}" sibTransId="{31B6C0E1-C96B-4D8D-AF0E-1DFAB39B3D2C}"/>
    <dgm:cxn modelId="{78742DE8-2629-4DD2-A1DC-DCA5B82BAB6C}" srcId="{A3637D90-3717-47B4-A3B2-E43F2A9508B9}" destId="{72377F80-022D-40A3-800D-EF78ADC5D549}" srcOrd="2" destOrd="0" parTransId="{3016F505-A3B0-4219-BB2E-1B641F55B2DF}" sibTransId="{09BC93A8-EAE7-4160-B85B-341B52899481}"/>
    <dgm:cxn modelId="{CB7BF98E-5016-4394-BFBE-17A9C6DD3914}" type="presOf" srcId="{8F97C329-6948-4CCA-8878-209636D985E3}" destId="{BFC2A07C-AE43-4ED0-B1B7-D07EADB19135}" srcOrd="0" destOrd="0" presId="urn:microsoft.com/office/officeart/2005/8/layout/vList4"/>
    <dgm:cxn modelId="{00E850FB-49E1-4AD6-934E-F7C21B67D30A}" srcId="{A3637D90-3717-47B4-A3B2-E43F2A9508B9}" destId="{FC3A77E2-6490-4288-AE1D-136AE055D463}" srcOrd="3" destOrd="0" parTransId="{D54771AC-A4C9-4348-B487-585F5B5CED3B}" sibTransId="{36CDCF12-E7C3-413F-9733-5A69A1B39D21}"/>
    <dgm:cxn modelId="{2C7AA89C-0FC4-463F-BA08-5AF213D1993F}" type="presOf" srcId="{D44A30CB-D801-4E33-A112-72B63CC7E0F2}" destId="{C943592D-493B-4C40-BF78-24DD58E2F6A9}" srcOrd="1" destOrd="0" presId="urn:microsoft.com/office/officeart/2005/8/layout/vList4"/>
    <dgm:cxn modelId="{4AED4CD1-6B21-480C-B534-20D17BAFFE91}" type="presOf" srcId="{FC3A77E2-6490-4288-AE1D-136AE055D463}" destId="{CF693ACA-5BB8-4420-B051-A7A0FB589C37}" srcOrd="0" destOrd="0" presId="urn:microsoft.com/office/officeart/2005/8/layout/vList4"/>
    <dgm:cxn modelId="{A5591CB4-D4C7-4232-AA04-FEEB42274EE7}" type="presOf" srcId="{72377F80-022D-40A3-800D-EF78ADC5D549}" destId="{01E97889-C879-40D3-BE12-9DA4DB752E72}" srcOrd="1" destOrd="0" presId="urn:microsoft.com/office/officeart/2005/8/layout/vList4"/>
    <dgm:cxn modelId="{4BC0F20D-4BDB-4E13-A099-82ED45CBEB16}" srcId="{A3637D90-3717-47B4-A3B2-E43F2A9508B9}" destId="{D44A30CB-D801-4E33-A112-72B63CC7E0F2}" srcOrd="0" destOrd="0" parTransId="{9376DE25-2E69-4634-B943-1F71E73CDEE3}" sibTransId="{8F7E3A82-B5FB-4D77-A312-9DDA1C8B1FC0}"/>
    <dgm:cxn modelId="{1533BEA0-426A-49CC-9931-DFCD16602DF4}" type="presParOf" srcId="{A39925C4-FADF-4174-A68F-648E3F13FAC2}" destId="{DCABC18F-576A-496E-B615-905F8B34E67F}" srcOrd="0" destOrd="0" presId="urn:microsoft.com/office/officeart/2005/8/layout/vList4"/>
    <dgm:cxn modelId="{F18DCF11-F6A4-44D4-85F3-9E9546226064}" type="presParOf" srcId="{DCABC18F-576A-496E-B615-905F8B34E67F}" destId="{2ED07E80-8394-4711-AB0D-412FF877CBDF}" srcOrd="0" destOrd="0" presId="urn:microsoft.com/office/officeart/2005/8/layout/vList4"/>
    <dgm:cxn modelId="{1B15C593-89A0-4867-A6BD-834E976AD8B1}" type="presParOf" srcId="{DCABC18F-576A-496E-B615-905F8B34E67F}" destId="{EEFD7B44-CAC9-4B46-A0C3-83E777726BE5}" srcOrd="1" destOrd="0" presId="urn:microsoft.com/office/officeart/2005/8/layout/vList4"/>
    <dgm:cxn modelId="{EB9E703F-AFBB-4472-9CE8-AC5A1293C845}" type="presParOf" srcId="{DCABC18F-576A-496E-B615-905F8B34E67F}" destId="{C943592D-493B-4C40-BF78-24DD58E2F6A9}" srcOrd="2" destOrd="0" presId="urn:microsoft.com/office/officeart/2005/8/layout/vList4"/>
    <dgm:cxn modelId="{C69482C1-224D-4C9A-A96A-12B55B988631}" type="presParOf" srcId="{A39925C4-FADF-4174-A68F-648E3F13FAC2}" destId="{B69E1C50-136D-40BA-999C-09EF310EE888}" srcOrd="1" destOrd="0" presId="urn:microsoft.com/office/officeart/2005/8/layout/vList4"/>
    <dgm:cxn modelId="{CC2EAF06-C2FB-45BF-AE06-54A598B165C9}" type="presParOf" srcId="{A39925C4-FADF-4174-A68F-648E3F13FAC2}" destId="{27FDD1F2-39EB-47EF-B4F6-F0C59D3D5A10}" srcOrd="2" destOrd="0" presId="urn:microsoft.com/office/officeart/2005/8/layout/vList4"/>
    <dgm:cxn modelId="{B3D29003-64FA-4595-9A78-AC2F7C9B4CF5}" type="presParOf" srcId="{27FDD1F2-39EB-47EF-B4F6-F0C59D3D5A10}" destId="{BFC2A07C-AE43-4ED0-B1B7-D07EADB19135}" srcOrd="0" destOrd="0" presId="urn:microsoft.com/office/officeart/2005/8/layout/vList4"/>
    <dgm:cxn modelId="{F1A221E5-0030-4C3C-B547-3AB6968D2A62}" type="presParOf" srcId="{27FDD1F2-39EB-47EF-B4F6-F0C59D3D5A10}" destId="{C7DB83A2-C29A-4AA0-89B6-C020DDEDF1E1}" srcOrd="1" destOrd="0" presId="urn:microsoft.com/office/officeart/2005/8/layout/vList4"/>
    <dgm:cxn modelId="{998FD86D-FE0F-408E-A671-0E040C76429F}" type="presParOf" srcId="{27FDD1F2-39EB-47EF-B4F6-F0C59D3D5A10}" destId="{36AB92B3-5D02-4734-BB38-68FDAA1277E7}" srcOrd="2" destOrd="0" presId="urn:microsoft.com/office/officeart/2005/8/layout/vList4"/>
    <dgm:cxn modelId="{34639815-3477-4399-ABEF-32ECA54ECF65}" type="presParOf" srcId="{A39925C4-FADF-4174-A68F-648E3F13FAC2}" destId="{3C7C0C2C-69B8-45C4-8E3A-FB17B007EDB2}" srcOrd="3" destOrd="0" presId="urn:microsoft.com/office/officeart/2005/8/layout/vList4"/>
    <dgm:cxn modelId="{6535CCF2-6E10-49E9-B3B4-742ECC6569C6}" type="presParOf" srcId="{A39925C4-FADF-4174-A68F-648E3F13FAC2}" destId="{49652747-9CB1-4BF7-99AE-99C8C453EBFB}" srcOrd="4" destOrd="0" presId="urn:microsoft.com/office/officeart/2005/8/layout/vList4"/>
    <dgm:cxn modelId="{BC6D62F4-EAA0-453D-8D83-917C8C7C7E61}" type="presParOf" srcId="{49652747-9CB1-4BF7-99AE-99C8C453EBFB}" destId="{D5D08670-8CDD-4626-883F-8606C5EF5AEE}" srcOrd="0" destOrd="0" presId="urn:microsoft.com/office/officeart/2005/8/layout/vList4"/>
    <dgm:cxn modelId="{0D109C10-86B8-4CB8-B0F7-F7796E99B750}" type="presParOf" srcId="{49652747-9CB1-4BF7-99AE-99C8C453EBFB}" destId="{C9EC5AA4-DD9C-4B67-B03B-1241B0FCA295}" srcOrd="1" destOrd="0" presId="urn:microsoft.com/office/officeart/2005/8/layout/vList4"/>
    <dgm:cxn modelId="{31971808-49F2-4A2C-B29A-71ED55D19B1C}" type="presParOf" srcId="{49652747-9CB1-4BF7-99AE-99C8C453EBFB}" destId="{01E97889-C879-40D3-BE12-9DA4DB752E72}" srcOrd="2" destOrd="0" presId="urn:microsoft.com/office/officeart/2005/8/layout/vList4"/>
    <dgm:cxn modelId="{CB0B0230-02DD-4842-8EDA-F75747921793}" type="presParOf" srcId="{A39925C4-FADF-4174-A68F-648E3F13FAC2}" destId="{6855E286-4E8F-4637-A5BB-563D7FF861DE}" srcOrd="5" destOrd="0" presId="urn:microsoft.com/office/officeart/2005/8/layout/vList4"/>
    <dgm:cxn modelId="{9FA981B3-E572-420B-93CF-FA854AF51E56}" type="presParOf" srcId="{A39925C4-FADF-4174-A68F-648E3F13FAC2}" destId="{0A73A957-B909-4136-A51A-403A04EA5A6B}" srcOrd="6" destOrd="0" presId="urn:microsoft.com/office/officeart/2005/8/layout/vList4"/>
    <dgm:cxn modelId="{9BAB328A-A695-418F-9404-2020AC46F98D}" type="presParOf" srcId="{0A73A957-B909-4136-A51A-403A04EA5A6B}" destId="{CF693ACA-5BB8-4420-B051-A7A0FB589C37}" srcOrd="0" destOrd="0" presId="urn:microsoft.com/office/officeart/2005/8/layout/vList4"/>
    <dgm:cxn modelId="{CBBDD6B8-792B-47F5-971A-58B9F0DA8E69}" type="presParOf" srcId="{0A73A957-B909-4136-A51A-403A04EA5A6B}" destId="{F5BDCD25-ABF2-4CF7-828A-1120560A721A}" srcOrd="1" destOrd="0" presId="urn:microsoft.com/office/officeart/2005/8/layout/vList4"/>
    <dgm:cxn modelId="{99D867D5-9FAE-4298-BC7A-94F71F94882E}" type="presParOf" srcId="{0A73A957-B909-4136-A51A-403A04EA5A6B}" destId="{B63DC4C0-846F-4C24-B2C0-FB6869661F2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7B3C97-39F2-4F92-883B-0461BFD4F67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B2215-2B5F-45C9-9BE1-0443C24C006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endParaRPr lang="ru-RU" sz="4000" b="1" dirty="0" smtClean="0"/>
        </a:p>
      </dgm:t>
    </dgm:pt>
    <dgm:pt modelId="{C620945B-8B20-444E-AAEA-B5637CEDB506}" type="parTrans" cxnId="{DA061914-DEAB-4B60-95A1-CA36551F83AD}">
      <dgm:prSet/>
      <dgm:spPr/>
      <dgm:t>
        <a:bodyPr/>
        <a:lstStyle/>
        <a:p>
          <a:endParaRPr lang="ru-RU"/>
        </a:p>
      </dgm:t>
    </dgm:pt>
    <dgm:pt modelId="{7F6526E6-5875-4D9C-AFA1-D189BFFB6216}" type="sibTrans" cxnId="{DA061914-DEAB-4B60-95A1-CA36551F83AD}">
      <dgm:prSet/>
      <dgm:spPr/>
      <dgm:t>
        <a:bodyPr/>
        <a:lstStyle/>
        <a:p>
          <a:endParaRPr lang="ru-RU"/>
        </a:p>
      </dgm:t>
    </dgm:pt>
    <dgm:pt modelId="{AD19FF30-75F7-42A4-81B2-F902463779F0}" type="pres">
      <dgm:prSet presAssocID="{2E7B3C97-39F2-4F92-883B-0461BFD4F67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2F665-5C96-4F01-A549-D38785D3A76F}" type="pres">
      <dgm:prSet presAssocID="{45BB2215-2B5F-45C9-9BE1-0443C24C006E}" presName="compNode" presStyleCnt="0"/>
      <dgm:spPr/>
    </dgm:pt>
    <dgm:pt modelId="{6B7B0BE3-B9CF-4B35-B6D0-356700C8A126}" type="pres">
      <dgm:prSet presAssocID="{45BB2215-2B5F-45C9-9BE1-0443C24C006E}" presName="aNode" presStyleLbl="bgShp" presStyleIdx="0" presStyleCnt="1" custLinFactNeighborX="4082" custLinFactNeighborY="-22222"/>
      <dgm:spPr/>
      <dgm:t>
        <a:bodyPr/>
        <a:lstStyle/>
        <a:p>
          <a:endParaRPr lang="ru-RU"/>
        </a:p>
      </dgm:t>
    </dgm:pt>
    <dgm:pt modelId="{9F304F8D-1EE0-4A45-91BD-EBA526B133E6}" type="pres">
      <dgm:prSet presAssocID="{45BB2215-2B5F-45C9-9BE1-0443C24C006E}" presName="textNode" presStyleLbl="bgShp" presStyleIdx="0" presStyleCnt="1"/>
      <dgm:spPr/>
      <dgm:t>
        <a:bodyPr/>
        <a:lstStyle/>
        <a:p>
          <a:endParaRPr lang="ru-RU"/>
        </a:p>
      </dgm:t>
    </dgm:pt>
    <dgm:pt modelId="{43DAA3A5-F0CA-4CE4-BE56-B762D5832A7E}" type="pres">
      <dgm:prSet presAssocID="{45BB2215-2B5F-45C9-9BE1-0443C24C006E}" presName="compChildNode" presStyleCnt="0"/>
      <dgm:spPr/>
    </dgm:pt>
    <dgm:pt modelId="{2EBD5615-3E08-4593-8A7D-75BB5AD2ACA8}" type="pres">
      <dgm:prSet presAssocID="{45BB2215-2B5F-45C9-9BE1-0443C24C006E}" presName="theInnerList" presStyleCnt="0"/>
      <dgm:spPr/>
    </dgm:pt>
  </dgm:ptLst>
  <dgm:cxnLst>
    <dgm:cxn modelId="{DA061914-DEAB-4B60-95A1-CA36551F83AD}" srcId="{2E7B3C97-39F2-4F92-883B-0461BFD4F677}" destId="{45BB2215-2B5F-45C9-9BE1-0443C24C006E}" srcOrd="0" destOrd="0" parTransId="{C620945B-8B20-444E-AAEA-B5637CEDB506}" sibTransId="{7F6526E6-5875-4D9C-AFA1-D189BFFB6216}"/>
    <dgm:cxn modelId="{0C6EC4B1-DC11-40F8-A9F6-8E553FCC2673}" type="presOf" srcId="{45BB2215-2B5F-45C9-9BE1-0443C24C006E}" destId="{6B7B0BE3-B9CF-4B35-B6D0-356700C8A126}" srcOrd="0" destOrd="0" presId="urn:microsoft.com/office/officeart/2005/8/layout/lProcess2"/>
    <dgm:cxn modelId="{0D2FD06D-B77A-48AC-916F-B26FD9ED6C03}" type="presOf" srcId="{2E7B3C97-39F2-4F92-883B-0461BFD4F677}" destId="{AD19FF30-75F7-42A4-81B2-F902463779F0}" srcOrd="0" destOrd="0" presId="urn:microsoft.com/office/officeart/2005/8/layout/lProcess2"/>
    <dgm:cxn modelId="{52943FA9-7C3E-4BCC-BCC6-CC80DB09B5B2}" type="presOf" srcId="{45BB2215-2B5F-45C9-9BE1-0443C24C006E}" destId="{9F304F8D-1EE0-4A45-91BD-EBA526B133E6}" srcOrd="1" destOrd="0" presId="urn:microsoft.com/office/officeart/2005/8/layout/lProcess2"/>
    <dgm:cxn modelId="{510475EB-0F75-4FA7-8BB8-14273D85D0B8}" type="presParOf" srcId="{AD19FF30-75F7-42A4-81B2-F902463779F0}" destId="{1E92F665-5C96-4F01-A549-D38785D3A76F}" srcOrd="0" destOrd="0" presId="urn:microsoft.com/office/officeart/2005/8/layout/lProcess2"/>
    <dgm:cxn modelId="{F6390AE9-F474-449C-B1C6-D541A21C3F07}" type="presParOf" srcId="{1E92F665-5C96-4F01-A549-D38785D3A76F}" destId="{6B7B0BE3-B9CF-4B35-B6D0-356700C8A126}" srcOrd="0" destOrd="0" presId="urn:microsoft.com/office/officeart/2005/8/layout/lProcess2"/>
    <dgm:cxn modelId="{48E2DBF4-BBFD-4116-9E77-78AC1A67BBA0}" type="presParOf" srcId="{1E92F665-5C96-4F01-A549-D38785D3A76F}" destId="{9F304F8D-1EE0-4A45-91BD-EBA526B133E6}" srcOrd="1" destOrd="0" presId="urn:microsoft.com/office/officeart/2005/8/layout/lProcess2"/>
    <dgm:cxn modelId="{677B6806-5D93-41E3-823B-997C41C7173B}" type="presParOf" srcId="{1E92F665-5C96-4F01-A549-D38785D3A76F}" destId="{43DAA3A5-F0CA-4CE4-BE56-B762D5832A7E}" srcOrd="2" destOrd="0" presId="urn:microsoft.com/office/officeart/2005/8/layout/lProcess2"/>
    <dgm:cxn modelId="{BE7074D2-2FC3-4773-B6C1-98BB74540094}" type="presParOf" srcId="{43DAA3A5-F0CA-4CE4-BE56-B762D5832A7E}" destId="{2EBD5615-3E08-4593-8A7D-75BB5AD2ACA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9AD620-FCEC-4B6A-9203-14344D9EA9F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2906CC-E471-485B-AAEA-3054B13B81C5}">
      <dgm:prSet phldrT="[Текст]"/>
      <dgm:spPr/>
      <dgm:t>
        <a:bodyPr/>
        <a:lstStyle/>
        <a:p>
          <a:r>
            <a:rPr lang="ru-RU" dirty="0" smtClean="0"/>
            <a:t>1001</a:t>
          </a:r>
          <a:endParaRPr lang="ru-RU" dirty="0"/>
        </a:p>
      </dgm:t>
    </dgm:pt>
    <dgm:pt modelId="{C88BDB43-039E-4670-AD8C-5AB9E207003A}" type="parTrans" cxnId="{B3DB3E25-02FC-40C9-BA7D-52EF65E7DDE8}">
      <dgm:prSet/>
      <dgm:spPr/>
      <dgm:t>
        <a:bodyPr/>
        <a:lstStyle/>
        <a:p>
          <a:endParaRPr lang="ru-RU"/>
        </a:p>
      </dgm:t>
    </dgm:pt>
    <dgm:pt modelId="{76E413EE-E9E3-43FC-8A1F-AE91757E22A9}" type="sibTrans" cxnId="{B3DB3E25-02FC-40C9-BA7D-52EF65E7DDE8}">
      <dgm:prSet/>
      <dgm:spPr/>
      <dgm:t>
        <a:bodyPr/>
        <a:lstStyle/>
        <a:p>
          <a:endParaRPr lang="ru-RU"/>
        </a:p>
      </dgm:t>
    </dgm:pt>
    <dgm:pt modelId="{7405136B-21E8-41A7-931D-BEFB6CB1EAC9}">
      <dgm:prSet phldrT="[Текст]" custT="1"/>
      <dgm:spPr/>
      <dgm:t>
        <a:bodyPr/>
        <a:lstStyle/>
        <a:p>
          <a:r>
            <a:rPr lang="ru-RU" sz="2400" b="1" dirty="0" smtClean="0"/>
            <a:t>Пенсионное обеспечение – 483,0 </a:t>
          </a:r>
          <a:r>
            <a:rPr lang="ru-RU" sz="2400" b="1" dirty="0" err="1" smtClean="0"/>
            <a:t>т.р</a:t>
          </a:r>
          <a:endParaRPr lang="ru-RU" sz="2400" b="1" dirty="0"/>
        </a:p>
      </dgm:t>
    </dgm:pt>
    <dgm:pt modelId="{694AC31B-5B76-47BE-8563-220AE91D4896}" type="parTrans" cxnId="{13AA5ED1-70DC-4A84-9F64-513011B880BD}">
      <dgm:prSet/>
      <dgm:spPr/>
      <dgm:t>
        <a:bodyPr/>
        <a:lstStyle/>
        <a:p>
          <a:endParaRPr lang="ru-RU"/>
        </a:p>
      </dgm:t>
    </dgm:pt>
    <dgm:pt modelId="{9A6902AC-49BC-4C52-8802-936D806741DE}" type="sibTrans" cxnId="{13AA5ED1-70DC-4A84-9F64-513011B880BD}">
      <dgm:prSet/>
      <dgm:spPr/>
      <dgm:t>
        <a:bodyPr/>
        <a:lstStyle/>
        <a:p>
          <a:endParaRPr lang="ru-RU"/>
        </a:p>
      </dgm:t>
    </dgm:pt>
    <dgm:pt modelId="{011888B4-BA2C-4BBD-AEE2-D2012A413ED2}">
      <dgm:prSet phldrT="[Текст]"/>
      <dgm:spPr/>
      <dgm:t>
        <a:bodyPr/>
        <a:lstStyle/>
        <a:p>
          <a:r>
            <a:rPr lang="ru-RU" dirty="0" smtClean="0"/>
            <a:t>1003</a:t>
          </a:r>
          <a:endParaRPr lang="ru-RU" dirty="0"/>
        </a:p>
      </dgm:t>
    </dgm:pt>
    <dgm:pt modelId="{D464DBAB-FBD2-4DC3-A688-3504370B0393}" type="parTrans" cxnId="{457D3DA6-8837-432A-B86A-A46AAC2BB823}">
      <dgm:prSet/>
      <dgm:spPr/>
      <dgm:t>
        <a:bodyPr/>
        <a:lstStyle/>
        <a:p>
          <a:endParaRPr lang="ru-RU"/>
        </a:p>
      </dgm:t>
    </dgm:pt>
    <dgm:pt modelId="{BEBC90A5-DC57-4E05-9E06-536C00F95FC3}" type="sibTrans" cxnId="{457D3DA6-8837-432A-B86A-A46AAC2BB823}">
      <dgm:prSet/>
      <dgm:spPr/>
      <dgm:t>
        <a:bodyPr/>
        <a:lstStyle/>
        <a:p>
          <a:endParaRPr lang="ru-RU"/>
        </a:p>
      </dgm:t>
    </dgm:pt>
    <dgm:pt modelId="{179C215D-2CE5-4EA1-BE9D-676CB4BE6D58}">
      <dgm:prSet phldrT="[Текст]" custT="1"/>
      <dgm:spPr/>
      <dgm:t>
        <a:bodyPr/>
        <a:lstStyle/>
        <a:p>
          <a:r>
            <a:rPr lang="ru-RU" sz="2400" b="1" dirty="0" smtClean="0"/>
            <a:t>Социальное обеспечение населения- 1986,7 </a:t>
          </a:r>
          <a:r>
            <a:rPr lang="ru-RU" sz="2400" b="1" dirty="0" err="1" smtClean="0"/>
            <a:t>т.р</a:t>
          </a:r>
          <a:endParaRPr lang="ru-RU" sz="2400" b="1" dirty="0"/>
        </a:p>
      </dgm:t>
    </dgm:pt>
    <dgm:pt modelId="{8F27211E-57D3-434F-9E06-F513C35E92FE}" type="parTrans" cxnId="{491A6E67-D433-4272-8EEF-6BC9A1DCA927}">
      <dgm:prSet/>
      <dgm:spPr/>
      <dgm:t>
        <a:bodyPr/>
        <a:lstStyle/>
        <a:p>
          <a:endParaRPr lang="ru-RU"/>
        </a:p>
      </dgm:t>
    </dgm:pt>
    <dgm:pt modelId="{204E18F0-9F87-4F00-B328-62ED9FDADB08}" type="sibTrans" cxnId="{491A6E67-D433-4272-8EEF-6BC9A1DCA927}">
      <dgm:prSet/>
      <dgm:spPr/>
      <dgm:t>
        <a:bodyPr/>
        <a:lstStyle/>
        <a:p>
          <a:endParaRPr lang="ru-RU"/>
        </a:p>
      </dgm:t>
    </dgm:pt>
    <dgm:pt modelId="{C3697E02-5F32-4FEA-9972-E5F2B47C16FD}">
      <dgm:prSet phldrT="[Текст]"/>
      <dgm:spPr/>
      <dgm:t>
        <a:bodyPr/>
        <a:lstStyle/>
        <a:p>
          <a:r>
            <a:rPr lang="ru-RU" dirty="0" smtClean="0"/>
            <a:t>1004</a:t>
          </a:r>
          <a:endParaRPr lang="ru-RU" dirty="0"/>
        </a:p>
      </dgm:t>
    </dgm:pt>
    <dgm:pt modelId="{8B00A558-3CC6-4341-8AFA-9E972276555E}" type="parTrans" cxnId="{F5635870-8F29-422C-A712-334FEC2E4FF9}">
      <dgm:prSet/>
      <dgm:spPr/>
      <dgm:t>
        <a:bodyPr/>
        <a:lstStyle/>
        <a:p>
          <a:endParaRPr lang="ru-RU"/>
        </a:p>
      </dgm:t>
    </dgm:pt>
    <dgm:pt modelId="{14470456-300D-4DA3-8D27-C58242DEF99D}" type="sibTrans" cxnId="{F5635870-8F29-422C-A712-334FEC2E4FF9}">
      <dgm:prSet/>
      <dgm:spPr/>
      <dgm:t>
        <a:bodyPr/>
        <a:lstStyle/>
        <a:p>
          <a:endParaRPr lang="ru-RU"/>
        </a:p>
      </dgm:t>
    </dgm:pt>
    <dgm:pt modelId="{638873B6-A615-4EED-AD73-3699BFDA3301}">
      <dgm:prSet phldrT="[Текст]" custT="1"/>
      <dgm:spPr/>
      <dgm:t>
        <a:bodyPr/>
        <a:lstStyle/>
        <a:p>
          <a:r>
            <a:rPr lang="ru-RU" sz="2400" b="1" dirty="0" smtClean="0"/>
            <a:t>Другие вопросы в области социальной политики-2 670,5  </a:t>
          </a:r>
          <a:r>
            <a:rPr lang="ru-RU" sz="2400" b="1" dirty="0" err="1" smtClean="0"/>
            <a:t>т.р</a:t>
          </a:r>
          <a:endParaRPr lang="ru-RU" sz="2400" b="1" dirty="0"/>
        </a:p>
      </dgm:t>
    </dgm:pt>
    <dgm:pt modelId="{4343DDC6-CB01-4917-8762-1B3EA6EFC3E8}" type="parTrans" cxnId="{83E29967-AB64-4EB3-AE0F-50D02E11EA3B}">
      <dgm:prSet/>
      <dgm:spPr/>
      <dgm:t>
        <a:bodyPr/>
        <a:lstStyle/>
        <a:p>
          <a:endParaRPr lang="ru-RU"/>
        </a:p>
      </dgm:t>
    </dgm:pt>
    <dgm:pt modelId="{2664CA7D-9AE0-48D8-A67A-4D75B54D84BD}" type="sibTrans" cxnId="{83E29967-AB64-4EB3-AE0F-50D02E11EA3B}">
      <dgm:prSet/>
      <dgm:spPr/>
      <dgm:t>
        <a:bodyPr/>
        <a:lstStyle/>
        <a:p>
          <a:endParaRPr lang="ru-RU"/>
        </a:p>
      </dgm:t>
    </dgm:pt>
    <dgm:pt modelId="{EE006329-5A62-4E83-A6C2-3DBB181F68DC}">
      <dgm:prSet phldrT="[Текст]"/>
      <dgm:spPr/>
      <dgm:t>
        <a:bodyPr/>
        <a:lstStyle/>
        <a:p>
          <a:r>
            <a:rPr lang="ru-RU" dirty="0" smtClean="0"/>
            <a:t>1006</a:t>
          </a:r>
          <a:endParaRPr lang="ru-RU" dirty="0"/>
        </a:p>
      </dgm:t>
    </dgm:pt>
    <dgm:pt modelId="{0F433994-A882-4265-B26E-C321C59DD9F9}" type="parTrans" cxnId="{64728D13-E9AA-461B-9FA0-90A4C194063B}">
      <dgm:prSet/>
      <dgm:spPr/>
    </dgm:pt>
    <dgm:pt modelId="{37824744-ACA3-42C1-A269-EFCC955B3068}" type="sibTrans" cxnId="{64728D13-E9AA-461B-9FA0-90A4C194063B}">
      <dgm:prSet/>
      <dgm:spPr/>
    </dgm:pt>
    <dgm:pt modelId="{89B409E9-1E8B-4B6D-B7CB-DCD0700104E1}">
      <dgm:prSet custT="1"/>
      <dgm:spPr/>
      <dgm:t>
        <a:bodyPr/>
        <a:lstStyle/>
        <a:p>
          <a:r>
            <a:rPr lang="ru-RU" sz="2400" b="1" dirty="0" smtClean="0"/>
            <a:t>Охрана семьи и детства – 15 655,7 </a:t>
          </a:r>
          <a:r>
            <a:rPr lang="ru-RU" sz="2400" b="1" dirty="0" err="1" smtClean="0"/>
            <a:t>т.р</a:t>
          </a:r>
          <a:endParaRPr lang="ru-RU" sz="2400" dirty="0"/>
        </a:p>
      </dgm:t>
    </dgm:pt>
    <dgm:pt modelId="{7799690A-572A-4CD6-B7F8-C3089E629D6E}" type="parTrans" cxnId="{40926417-C692-46CF-8CAE-645ED279194F}">
      <dgm:prSet/>
      <dgm:spPr/>
    </dgm:pt>
    <dgm:pt modelId="{DFBBEAEC-4297-4522-B6BF-38CE3B6CC08B}" type="sibTrans" cxnId="{40926417-C692-46CF-8CAE-645ED279194F}">
      <dgm:prSet/>
      <dgm:spPr/>
    </dgm:pt>
    <dgm:pt modelId="{30B1BD6C-9BCE-467E-9671-187B61D77B02}" type="pres">
      <dgm:prSet presAssocID="{C09AD620-FCEC-4B6A-9203-14344D9EA9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FB7CB1-712F-4860-9D2F-9CE4EED93401}" type="pres">
      <dgm:prSet presAssocID="{D72906CC-E471-485B-AAEA-3054B13B81C5}" presName="composite" presStyleCnt="0"/>
      <dgm:spPr/>
    </dgm:pt>
    <dgm:pt modelId="{6A98356E-BE86-4E57-A9C6-151B9EADB651}" type="pres">
      <dgm:prSet presAssocID="{D72906CC-E471-485B-AAEA-3054B13B81C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ABDE0-E4EC-4008-B231-FF1CC98B4350}" type="pres">
      <dgm:prSet presAssocID="{D72906CC-E471-485B-AAEA-3054B13B81C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53A49-DA9D-44D5-9DDF-924ABF480DB6}" type="pres">
      <dgm:prSet presAssocID="{76E413EE-E9E3-43FC-8A1F-AE91757E22A9}" presName="sp" presStyleCnt="0"/>
      <dgm:spPr/>
    </dgm:pt>
    <dgm:pt modelId="{1FE4DFE8-F661-437D-9FAE-9851C029CB3C}" type="pres">
      <dgm:prSet presAssocID="{011888B4-BA2C-4BBD-AEE2-D2012A413ED2}" presName="composite" presStyleCnt="0"/>
      <dgm:spPr/>
    </dgm:pt>
    <dgm:pt modelId="{E2F36745-B726-449C-BB9B-FA3066616FB2}" type="pres">
      <dgm:prSet presAssocID="{011888B4-BA2C-4BBD-AEE2-D2012A413ED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3A0BD-D3CA-478E-95C7-19D0761323F7}" type="pres">
      <dgm:prSet presAssocID="{011888B4-BA2C-4BBD-AEE2-D2012A413ED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D705C-F711-40E5-9545-BD99D8B73870}" type="pres">
      <dgm:prSet presAssocID="{BEBC90A5-DC57-4E05-9E06-536C00F95FC3}" presName="sp" presStyleCnt="0"/>
      <dgm:spPr/>
    </dgm:pt>
    <dgm:pt modelId="{4D8BFD0D-D427-4C99-8E7C-D94850B6D1A0}" type="pres">
      <dgm:prSet presAssocID="{C3697E02-5F32-4FEA-9972-E5F2B47C16FD}" presName="composite" presStyleCnt="0"/>
      <dgm:spPr/>
    </dgm:pt>
    <dgm:pt modelId="{39A0EF80-6AEA-4480-BC3C-4F6D27537FE4}" type="pres">
      <dgm:prSet presAssocID="{C3697E02-5F32-4FEA-9972-E5F2B47C16F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41C68-1D88-43B8-A822-CB7F9D8966D7}" type="pres">
      <dgm:prSet presAssocID="{C3697E02-5F32-4FEA-9972-E5F2B47C16F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99A45-7E68-4929-8C00-BFF6A279AB6F}" type="pres">
      <dgm:prSet presAssocID="{14470456-300D-4DA3-8D27-C58242DEF99D}" presName="sp" presStyleCnt="0"/>
      <dgm:spPr/>
    </dgm:pt>
    <dgm:pt modelId="{EFB72004-965D-4062-9257-0E73AC5DC486}" type="pres">
      <dgm:prSet presAssocID="{EE006329-5A62-4E83-A6C2-3DBB181F68DC}" presName="composite" presStyleCnt="0"/>
      <dgm:spPr/>
    </dgm:pt>
    <dgm:pt modelId="{CB6B5848-3668-4375-9ED7-6F7BFB9F7E18}" type="pres">
      <dgm:prSet presAssocID="{EE006329-5A62-4E83-A6C2-3DBB181F68D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2AEF3-322D-4A0D-BF83-D06D9EC219E7}" type="pres">
      <dgm:prSet presAssocID="{EE006329-5A62-4E83-A6C2-3DBB181F68D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926417-C692-46CF-8CAE-645ED279194F}" srcId="{C3697E02-5F32-4FEA-9972-E5F2B47C16FD}" destId="{89B409E9-1E8B-4B6D-B7CB-DCD0700104E1}" srcOrd="0" destOrd="0" parTransId="{7799690A-572A-4CD6-B7F8-C3089E629D6E}" sibTransId="{DFBBEAEC-4297-4522-B6BF-38CE3B6CC08B}"/>
    <dgm:cxn modelId="{B3DB3E25-02FC-40C9-BA7D-52EF65E7DDE8}" srcId="{C09AD620-FCEC-4B6A-9203-14344D9EA9F1}" destId="{D72906CC-E471-485B-AAEA-3054B13B81C5}" srcOrd="0" destOrd="0" parTransId="{C88BDB43-039E-4670-AD8C-5AB9E207003A}" sibTransId="{76E413EE-E9E3-43FC-8A1F-AE91757E22A9}"/>
    <dgm:cxn modelId="{13AA5ED1-70DC-4A84-9F64-513011B880BD}" srcId="{D72906CC-E471-485B-AAEA-3054B13B81C5}" destId="{7405136B-21E8-41A7-931D-BEFB6CB1EAC9}" srcOrd="0" destOrd="0" parTransId="{694AC31B-5B76-47BE-8563-220AE91D4896}" sibTransId="{9A6902AC-49BC-4C52-8802-936D806741DE}"/>
    <dgm:cxn modelId="{83E29967-AB64-4EB3-AE0F-50D02E11EA3B}" srcId="{EE006329-5A62-4E83-A6C2-3DBB181F68DC}" destId="{638873B6-A615-4EED-AD73-3699BFDA3301}" srcOrd="0" destOrd="0" parTransId="{4343DDC6-CB01-4917-8762-1B3EA6EFC3E8}" sibTransId="{2664CA7D-9AE0-48D8-A67A-4D75B54D84BD}"/>
    <dgm:cxn modelId="{07F2D0E0-96B2-4E26-952F-2AF3FD55038A}" type="presOf" srcId="{89B409E9-1E8B-4B6D-B7CB-DCD0700104E1}" destId="{51141C68-1D88-43B8-A822-CB7F9D8966D7}" srcOrd="0" destOrd="0" presId="urn:microsoft.com/office/officeart/2005/8/layout/chevron2"/>
    <dgm:cxn modelId="{491A6E67-D433-4272-8EEF-6BC9A1DCA927}" srcId="{011888B4-BA2C-4BBD-AEE2-D2012A413ED2}" destId="{179C215D-2CE5-4EA1-BE9D-676CB4BE6D58}" srcOrd="0" destOrd="0" parTransId="{8F27211E-57D3-434F-9E06-F513C35E92FE}" sibTransId="{204E18F0-9F87-4F00-B328-62ED9FDADB08}"/>
    <dgm:cxn modelId="{F5635870-8F29-422C-A712-334FEC2E4FF9}" srcId="{C09AD620-FCEC-4B6A-9203-14344D9EA9F1}" destId="{C3697E02-5F32-4FEA-9972-E5F2B47C16FD}" srcOrd="2" destOrd="0" parTransId="{8B00A558-3CC6-4341-8AFA-9E972276555E}" sibTransId="{14470456-300D-4DA3-8D27-C58242DEF99D}"/>
    <dgm:cxn modelId="{E001286E-0C47-4E14-A6C0-432DD3A80888}" type="presOf" srcId="{011888B4-BA2C-4BBD-AEE2-D2012A413ED2}" destId="{E2F36745-B726-449C-BB9B-FA3066616FB2}" srcOrd="0" destOrd="0" presId="urn:microsoft.com/office/officeart/2005/8/layout/chevron2"/>
    <dgm:cxn modelId="{3DC400BD-56B7-456A-8EDB-4E0FC81CC57C}" type="presOf" srcId="{D72906CC-E471-485B-AAEA-3054B13B81C5}" destId="{6A98356E-BE86-4E57-A9C6-151B9EADB651}" srcOrd="0" destOrd="0" presId="urn:microsoft.com/office/officeart/2005/8/layout/chevron2"/>
    <dgm:cxn modelId="{A7D232F3-CBD0-4B4A-BEA3-6D188554BC5E}" type="presOf" srcId="{638873B6-A615-4EED-AD73-3699BFDA3301}" destId="{69D2AEF3-322D-4A0D-BF83-D06D9EC219E7}" srcOrd="0" destOrd="0" presId="urn:microsoft.com/office/officeart/2005/8/layout/chevron2"/>
    <dgm:cxn modelId="{DA83EDFC-82CC-4A8D-B01A-4844AFB38B4E}" type="presOf" srcId="{179C215D-2CE5-4EA1-BE9D-676CB4BE6D58}" destId="{83C3A0BD-D3CA-478E-95C7-19D0761323F7}" srcOrd="0" destOrd="0" presId="urn:microsoft.com/office/officeart/2005/8/layout/chevron2"/>
    <dgm:cxn modelId="{3931C87B-87C4-436B-8BD3-B1DD1695FD37}" type="presOf" srcId="{EE006329-5A62-4E83-A6C2-3DBB181F68DC}" destId="{CB6B5848-3668-4375-9ED7-6F7BFB9F7E18}" srcOrd="0" destOrd="0" presId="urn:microsoft.com/office/officeart/2005/8/layout/chevron2"/>
    <dgm:cxn modelId="{457D3DA6-8837-432A-B86A-A46AAC2BB823}" srcId="{C09AD620-FCEC-4B6A-9203-14344D9EA9F1}" destId="{011888B4-BA2C-4BBD-AEE2-D2012A413ED2}" srcOrd="1" destOrd="0" parTransId="{D464DBAB-FBD2-4DC3-A688-3504370B0393}" sibTransId="{BEBC90A5-DC57-4E05-9E06-536C00F95FC3}"/>
    <dgm:cxn modelId="{D30663EB-859B-482F-BAF0-36113815BD6B}" type="presOf" srcId="{C09AD620-FCEC-4B6A-9203-14344D9EA9F1}" destId="{30B1BD6C-9BCE-467E-9671-187B61D77B02}" srcOrd="0" destOrd="0" presId="urn:microsoft.com/office/officeart/2005/8/layout/chevron2"/>
    <dgm:cxn modelId="{64728D13-E9AA-461B-9FA0-90A4C194063B}" srcId="{C09AD620-FCEC-4B6A-9203-14344D9EA9F1}" destId="{EE006329-5A62-4E83-A6C2-3DBB181F68DC}" srcOrd="3" destOrd="0" parTransId="{0F433994-A882-4265-B26E-C321C59DD9F9}" sibTransId="{37824744-ACA3-42C1-A269-EFCC955B3068}"/>
    <dgm:cxn modelId="{5EF901C0-7B6B-42B9-9508-07F779BD40E4}" type="presOf" srcId="{7405136B-21E8-41A7-931D-BEFB6CB1EAC9}" destId="{AADABDE0-E4EC-4008-B231-FF1CC98B4350}" srcOrd="0" destOrd="0" presId="urn:microsoft.com/office/officeart/2005/8/layout/chevron2"/>
    <dgm:cxn modelId="{5F9E3A62-6A27-4A40-A2C6-82B8D1436EE0}" type="presOf" srcId="{C3697E02-5F32-4FEA-9972-E5F2B47C16FD}" destId="{39A0EF80-6AEA-4480-BC3C-4F6D27537FE4}" srcOrd="0" destOrd="0" presId="urn:microsoft.com/office/officeart/2005/8/layout/chevron2"/>
    <dgm:cxn modelId="{3A3B872C-1393-4787-A41E-68937D3901A0}" type="presParOf" srcId="{30B1BD6C-9BCE-467E-9671-187B61D77B02}" destId="{BBFB7CB1-712F-4860-9D2F-9CE4EED93401}" srcOrd="0" destOrd="0" presId="urn:microsoft.com/office/officeart/2005/8/layout/chevron2"/>
    <dgm:cxn modelId="{8C77BE93-6879-407E-9059-CCCFF829953E}" type="presParOf" srcId="{BBFB7CB1-712F-4860-9D2F-9CE4EED93401}" destId="{6A98356E-BE86-4E57-A9C6-151B9EADB651}" srcOrd="0" destOrd="0" presId="urn:microsoft.com/office/officeart/2005/8/layout/chevron2"/>
    <dgm:cxn modelId="{17E7E7E2-ABE4-4094-BDFB-AE770CA59391}" type="presParOf" srcId="{BBFB7CB1-712F-4860-9D2F-9CE4EED93401}" destId="{AADABDE0-E4EC-4008-B231-FF1CC98B4350}" srcOrd="1" destOrd="0" presId="urn:microsoft.com/office/officeart/2005/8/layout/chevron2"/>
    <dgm:cxn modelId="{417E012F-0EDB-414E-BCFC-50932FD5198E}" type="presParOf" srcId="{30B1BD6C-9BCE-467E-9671-187B61D77B02}" destId="{32B53A49-DA9D-44D5-9DDF-924ABF480DB6}" srcOrd="1" destOrd="0" presId="urn:microsoft.com/office/officeart/2005/8/layout/chevron2"/>
    <dgm:cxn modelId="{F3AD1993-77DC-4F09-B5A7-563939A9EA3E}" type="presParOf" srcId="{30B1BD6C-9BCE-467E-9671-187B61D77B02}" destId="{1FE4DFE8-F661-437D-9FAE-9851C029CB3C}" srcOrd="2" destOrd="0" presId="urn:microsoft.com/office/officeart/2005/8/layout/chevron2"/>
    <dgm:cxn modelId="{0ABC2330-E928-417A-985A-289DE7D0DCD5}" type="presParOf" srcId="{1FE4DFE8-F661-437D-9FAE-9851C029CB3C}" destId="{E2F36745-B726-449C-BB9B-FA3066616FB2}" srcOrd="0" destOrd="0" presId="urn:microsoft.com/office/officeart/2005/8/layout/chevron2"/>
    <dgm:cxn modelId="{A05C467E-2068-4AB2-9F4F-975E39AFCFA2}" type="presParOf" srcId="{1FE4DFE8-F661-437D-9FAE-9851C029CB3C}" destId="{83C3A0BD-D3CA-478E-95C7-19D0761323F7}" srcOrd="1" destOrd="0" presId="urn:microsoft.com/office/officeart/2005/8/layout/chevron2"/>
    <dgm:cxn modelId="{F2D6DDD0-ED34-4F39-9385-80C59B413A0C}" type="presParOf" srcId="{30B1BD6C-9BCE-467E-9671-187B61D77B02}" destId="{E21D705C-F711-40E5-9545-BD99D8B73870}" srcOrd="3" destOrd="0" presId="urn:microsoft.com/office/officeart/2005/8/layout/chevron2"/>
    <dgm:cxn modelId="{08C1442F-9A22-4BF5-BABB-E5514DCE6B33}" type="presParOf" srcId="{30B1BD6C-9BCE-467E-9671-187B61D77B02}" destId="{4D8BFD0D-D427-4C99-8E7C-D94850B6D1A0}" srcOrd="4" destOrd="0" presId="urn:microsoft.com/office/officeart/2005/8/layout/chevron2"/>
    <dgm:cxn modelId="{5F15F8AB-A720-4549-9F78-6203EFC4AD59}" type="presParOf" srcId="{4D8BFD0D-D427-4C99-8E7C-D94850B6D1A0}" destId="{39A0EF80-6AEA-4480-BC3C-4F6D27537FE4}" srcOrd="0" destOrd="0" presId="urn:microsoft.com/office/officeart/2005/8/layout/chevron2"/>
    <dgm:cxn modelId="{150CFC41-CB50-43F7-95E8-49AFDC351778}" type="presParOf" srcId="{4D8BFD0D-D427-4C99-8E7C-D94850B6D1A0}" destId="{51141C68-1D88-43B8-A822-CB7F9D8966D7}" srcOrd="1" destOrd="0" presId="urn:microsoft.com/office/officeart/2005/8/layout/chevron2"/>
    <dgm:cxn modelId="{50D40F35-7D2A-464E-826E-C9BFDFCE5F9A}" type="presParOf" srcId="{30B1BD6C-9BCE-467E-9671-187B61D77B02}" destId="{F7799A45-7E68-4929-8C00-BFF6A279AB6F}" srcOrd="5" destOrd="0" presId="urn:microsoft.com/office/officeart/2005/8/layout/chevron2"/>
    <dgm:cxn modelId="{587A28B7-A931-49DB-BE75-ABF1FE2A2A5E}" type="presParOf" srcId="{30B1BD6C-9BCE-467E-9671-187B61D77B02}" destId="{EFB72004-965D-4062-9257-0E73AC5DC486}" srcOrd="6" destOrd="0" presId="urn:microsoft.com/office/officeart/2005/8/layout/chevron2"/>
    <dgm:cxn modelId="{B2AF34EA-113E-4748-9580-B4DF5F62FC3E}" type="presParOf" srcId="{EFB72004-965D-4062-9257-0E73AC5DC486}" destId="{CB6B5848-3668-4375-9ED7-6F7BFB9F7E18}" srcOrd="0" destOrd="0" presId="urn:microsoft.com/office/officeart/2005/8/layout/chevron2"/>
    <dgm:cxn modelId="{4B97BF15-C9F0-48D6-B908-C661041E282A}" type="presParOf" srcId="{EFB72004-965D-4062-9257-0E73AC5DC486}" destId="{69D2AEF3-322D-4A0D-BF83-D06D9EC219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64379E-9E63-4C5E-898E-9F0BBC7C0B67}">
      <dsp:nvSpPr>
        <dsp:cNvPr id="0" name=""/>
        <dsp:cNvSpPr/>
      </dsp:nvSpPr>
      <dsp:spPr>
        <a:xfrm rot="10800000">
          <a:off x="2503332" y="2284"/>
          <a:ext cx="7912790" cy="10059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59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 на заработную плату работникам бюджетных учреждений в соответствии с «майскими»указами Президента (96%)</a:t>
          </a:r>
          <a:endParaRPr lang="ru-RU" sz="2000" kern="1200" dirty="0"/>
        </a:p>
      </dsp:txBody>
      <dsp:txXfrm rot="10800000">
        <a:off x="2503332" y="2284"/>
        <a:ext cx="7912790" cy="1005950"/>
      </dsp:txXfrm>
    </dsp:sp>
    <dsp:sp modelId="{B3D8A0E9-597A-42EF-BFF8-0757D006685F}">
      <dsp:nvSpPr>
        <dsp:cNvPr id="0" name=""/>
        <dsp:cNvSpPr/>
      </dsp:nvSpPr>
      <dsp:spPr>
        <a:xfrm>
          <a:off x="1871213" y="2284"/>
          <a:ext cx="1005950" cy="1005950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2D8C9D-CF8C-41A7-956A-A9E653CB9A2F}">
      <dsp:nvSpPr>
        <dsp:cNvPr id="0" name=""/>
        <dsp:cNvSpPr/>
      </dsp:nvSpPr>
      <dsp:spPr>
        <a:xfrm rot="10800000">
          <a:off x="2309616" y="1308518"/>
          <a:ext cx="8171078" cy="10059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59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Заработная плата с учетом роста МРОТ с 01.01.2020 г.        до  12 130 руб.</a:t>
          </a:r>
          <a:endParaRPr lang="ru-RU" sz="2000" kern="1200" dirty="0"/>
        </a:p>
      </dsp:txBody>
      <dsp:txXfrm rot="10800000">
        <a:off x="2309616" y="1308518"/>
        <a:ext cx="8171078" cy="1005950"/>
      </dsp:txXfrm>
    </dsp:sp>
    <dsp:sp modelId="{7F5E4A05-9162-43BE-8A8B-FC2B0F679E6D}">
      <dsp:nvSpPr>
        <dsp:cNvPr id="0" name=""/>
        <dsp:cNvSpPr/>
      </dsp:nvSpPr>
      <dsp:spPr>
        <a:xfrm>
          <a:off x="1806641" y="1308518"/>
          <a:ext cx="1005950" cy="1005950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F64F84-08CD-4C14-A5E8-29255AF5B936}">
      <dsp:nvSpPr>
        <dsp:cNvPr id="0" name=""/>
        <dsp:cNvSpPr/>
      </dsp:nvSpPr>
      <dsp:spPr>
        <a:xfrm rot="10800000">
          <a:off x="2309616" y="2614752"/>
          <a:ext cx="8171078" cy="10059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59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Заработная плата ОМС с индексацией окладов 3 % с 01.10.2020 г.</a:t>
          </a:r>
          <a:endParaRPr lang="ru-RU" sz="2000" kern="1200" dirty="0"/>
        </a:p>
      </dsp:txBody>
      <dsp:txXfrm rot="10800000">
        <a:off x="2309616" y="2614752"/>
        <a:ext cx="8171078" cy="1005950"/>
      </dsp:txXfrm>
    </dsp:sp>
    <dsp:sp modelId="{94F80A14-0C38-4AE4-9874-8BDA8BD15D15}">
      <dsp:nvSpPr>
        <dsp:cNvPr id="0" name=""/>
        <dsp:cNvSpPr/>
      </dsp:nvSpPr>
      <dsp:spPr>
        <a:xfrm>
          <a:off x="1806641" y="2614752"/>
          <a:ext cx="1005950" cy="1005950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ED9033-D0BC-4AB7-B508-1CE29097B53C}">
      <dsp:nvSpPr>
        <dsp:cNvPr id="0" name=""/>
        <dsp:cNvSpPr/>
      </dsp:nvSpPr>
      <dsp:spPr>
        <a:xfrm rot="10800000">
          <a:off x="2309616" y="3920987"/>
          <a:ext cx="8171078" cy="10059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359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 на оплату коммунальных  расходов услуг с индексацией  в полном объеме</a:t>
          </a:r>
          <a:endParaRPr lang="ru-RU" sz="2000" kern="1200" dirty="0"/>
        </a:p>
      </dsp:txBody>
      <dsp:txXfrm rot="10800000">
        <a:off x="2309616" y="3920987"/>
        <a:ext cx="8171078" cy="1005950"/>
      </dsp:txXfrm>
    </dsp:sp>
    <dsp:sp modelId="{8B384CB2-1165-4CCE-BFC7-5CD2CEF87265}">
      <dsp:nvSpPr>
        <dsp:cNvPr id="0" name=""/>
        <dsp:cNvSpPr/>
      </dsp:nvSpPr>
      <dsp:spPr>
        <a:xfrm>
          <a:off x="1806641" y="3920987"/>
          <a:ext cx="1005950" cy="1005950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DAE462-706A-4C7C-AED2-DEBA9B0EB091}">
      <dsp:nvSpPr>
        <dsp:cNvPr id="0" name=""/>
        <dsp:cNvSpPr/>
      </dsp:nvSpPr>
      <dsp:spPr>
        <a:xfrm>
          <a:off x="72" y="1942631"/>
          <a:ext cx="1522511" cy="4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100,0т.р</a:t>
          </a:r>
          <a:endParaRPr lang="ru-RU" sz="2000" b="1" kern="1200" dirty="0"/>
        </a:p>
      </dsp:txBody>
      <dsp:txXfrm>
        <a:off x="72" y="1942631"/>
        <a:ext cx="1522511" cy="440382"/>
      </dsp:txXfrm>
    </dsp:sp>
    <dsp:sp modelId="{FCB0BDB7-AC6E-4A96-9339-B7F4E3EF2BED}">
      <dsp:nvSpPr>
        <dsp:cNvPr id="0" name=""/>
        <dsp:cNvSpPr/>
      </dsp:nvSpPr>
      <dsp:spPr>
        <a:xfrm>
          <a:off x="1731" y="2412806"/>
          <a:ext cx="1522511" cy="901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Почетный гражданин</a:t>
          </a:r>
          <a:endParaRPr lang="ru-RU" sz="1300" b="1" kern="1200" dirty="0"/>
        </a:p>
      </dsp:txBody>
      <dsp:txXfrm>
        <a:off x="1731" y="2412806"/>
        <a:ext cx="1522511" cy="901181"/>
      </dsp:txXfrm>
    </dsp:sp>
    <dsp:sp modelId="{81A73D97-1A9E-4307-9BA6-2DA0EF2E2853}">
      <dsp:nvSpPr>
        <dsp:cNvPr id="0" name=""/>
        <dsp:cNvSpPr/>
      </dsp:nvSpPr>
      <dsp:spPr>
        <a:xfrm>
          <a:off x="1744200" y="1942424"/>
          <a:ext cx="1796107" cy="4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246,3 </a:t>
          </a:r>
          <a:r>
            <a:rPr lang="ru-RU" sz="2400" b="1" kern="1200" dirty="0" err="1" smtClean="0"/>
            <a:t>т.р</a:t>
          </a:r>
          <a:endParaRPr lang="ru-RU" sz="2400" b="1" kern="1200" dirty="0"/>
        </a:p>
      </dsp:txBody>
      <dsp:txXfrm>
        <a:off x="1744200" y="1942424"/>
        <a:ext cx="1796107" cy="440382"/>
      </dsp:txXfrm>
    </dsp:sp>
    <dsp:sp modelId="{ABEB47AE-8376-4DD7-B4D8-1E63D92FEB1C}">
      <dsp:nvSpPr>
        <dsp:cNvPr id="0" name=""/>
        <dsp:cNvSpPr/>
      </dsp:nvSpPr>
      <dsp:spPr>
        <a:xfrm>
          <a:off x="1874192" y="2412806"/>
          <a:ext cx="1522511" cy="901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Обеспечение жильем молодых семей</a:t>
          </a:r>
          <a:endParaRPr lang="ru-RU" sz="1300" b="1" kern="1200" dirty="0"/>
        </a:p>
      </dsp:txBody>
      <dsp:txXfrm>
        <a:off x="1874192" y="2412806"/>
        <a:ext cx="1522511" cy="901181"/>
      </dsp:txXfrm>
    </dsp:sp>
    <dsp:sp modelId="{A916B1BB-160A-43F8-8EA3-D9DE66A32347}">
      <dsp:nvSpPr>
        <dsp:cNvPr id="0" name=""/>
        <dsp:cNvSpPr/>
      </dsp:nvSpPr>
      <dsp:spPr>
        <a:xfrm>
          <a:off x="3746775" y="1953187"/>
          <a:ext cx="1740246" cy="51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500,0 </a:t>
          </a:r>
          <a:r>
            <a:rPr lang="ru-RU" sz="2200" b="1" kern="1200" dirty="0" err="1" smtClean="0"/>
            <a:t>т.р</a:t>
          </a:r>
          <a:endParaRPr lang="ru-RU" sz="2200" b="1" kern="1200" dirty="0"/>
        </a:p>
      </dsp:txBody>
      <dsp:txXfrm>
        <a:off x="3746775" y="1953187"/>
        <a:ext cx="1740246" cy="517326"/>
      </dsp:txXfrm>
    </dsp:sp>
    <dsp:sp modelId="{9040C068-1DB2-4303-A762-911B7E5276B8}">
      <dsp:nvSpPr>
        <dsp:cNvPr id="0" name=""/>
        <dsp:cNvSpPr/>
      </dsp:nvSpPr>
      <dsp:spPr>
        <a:xfrm>
          <a:off x="3746654" y="2432042"/>
          <a:ext cx="1740489" cy="9011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Соц.выплаты гражданам на ИЖС</a:t>
          </a:r>
          <a:endParaRPr lang="ru-RU" sz="1300" b="1" kern="1200" dirty="0"/>
        </a:p>
      </dsp:txBody>
      <dsp:txXfrm>
        <a:off x="3746654" y="2432042"/>
        <a:ext cx="1740489" cy="901181"/>
      </dsp:txXfrm>
    </dsp:sp>
    <dsp:sp modelId="{1BE26E4F-7FD9-4D88-9DDA-DC8A57E24AE3}">
      <dsp:nvSpPr>
        <dsp:cNvPr id="0" name=""/>
        <dsp:cNvSpPr/>
      </dsp:nvSpPr>
      <dsp:spPr>
        <a:xfrm>
          <a:off x="5700295" y="1975580"/>
          <a:ext cx="1706309" cy="4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137,9т.р</a:t>
          </a:r>
          <a:endParaRPr lang="ru-RU" sz="2400" b="1" kern="1200" dirty="0"/>
        </a:p>
      </dsp:txBody>
      <dsp:txXfrm>
        <a:off x="5700295" y="1975580"/>
        <a:ext cx="1706309" cy="440382"/>
      </dsp:txXfrm>
    </dsp:sp>
    <dsp:sp modelId="{DD549922-A50B-418E-9649-532BC1A411B6}">
      <dsp:nvSpPr>
        <dsp:cNvPr id="0" name=""/>
        <dsp:cNvSpPr/>
      </dsp:nvSpPr>
      <dsp:spPr>
        <a:xfrm>
          <a:off x="5721656" y="2393176"/>
          <a:ext cx="1658654" cy="8885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ФЗ № 5-ФЗ  «О ветеранах</a:t>
          </a:r>
          <a:r>
            <a:rPr lang="ru-RU" sz="1300" kern="1200" dirty="0" smtClean="0"/>
            <a:t>»</a:t>
          </a:r>
          <a:endParaRPr lang="ru-RU" sz="1300" kern="1200" dirty="0"/>
        </a:p>
      </dsp:txBody>
      <dsp:txXfrm>
        <a:off x="5721656" y="2393176"/>
        <a:ext cx="1658654" cy="888556"/>
      </dsp:txXfrm>
    </dsp:sp>
    <dsp:sp modelId="{20269251-5281-451C-ACBB-03EDA2E35643}">
      <dsp:nvSpPr>
        <dsp:cNvPr id="0" name=""/>
        <dsp:cNvSpPr/>
      </dsp:nvSpPr>
      <dsp:spPr>
        <a:xfrm>
          <a:off x="7621488" y="1933956"/>
          <a:ext cx="1522511" cy="440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7621488" y="1933956"/>
        <a:ext cx="1522511" cy="440382"/>
      </dsp:txXfrm>
    </dsp:sp>
    <dsp:sp modelId="{0072449A-CB49-4DF4-8317-F9A98163AD13}">
      <dsp:nvSpPr>
        <dsp:cNvPr id="0" name=""/>
        <dsp:cNvSpPr/>
      </dsp:nvSpPr>
      <dsp:spPr>
        <a:xfrm>
          <a:off x="7621488" y="2334474"/>
          <a:ext cx="1522511" cy="18428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D07E80-8394-4711-AB0D-412FF877CBDF}">
      <dsp:nvSpPr>
        <dsp:cNvPr id="0" name=""/>
        <dsp:cNvSpPr/>
      </dsp:nvSpPr>
      <dsp:spPr>
        <a:xfrm>
          <a:off x="0" y="100399"/>
          <a:ext cx="9144000" cy="1235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en-US" sz="1400" kern="1200" dirty="0" smtClean="0"/>
            <a:t>* </a:t>
          </a:r>
          <a:r>
            <a:rPr lang="ru-RU" sz="1800" kern="1200" dirty="0" smtClean="0"/>
            <a:t>Поддержка проектов ТОС (ОБ- 1158,6 </a:t>
          </a:r>
          <a:r>
            <a:rPr lang="ru-RU" sz="1800" kern="1200" dirty="0" err="1" smtClean="0"/>
            <a:t>т.р</a:t>
          </a:r>
          <a:r>
            <a:rPr lang="ru-RU" sz="1800" kern="1200" dirty="0" smtClean="0"/>
            <a:t>, МБ-386,2 </a:t>
          </a:r>
          <a:r>
            <a:rPr lang="ru-RU" sz="1800" kern="1200" dirty="0" err="1" smtClean="0"/>
            <a:t>т.р</a:t>
          </a:r>
          <a:r>
            <a:rPr lang="ru-RU" sz="1800" kern="1200" dirty="0" smtClean="0"/>
            <a:t>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Субсидии социально-ориентированным НКО 100,0 </a:t>
          </a:r>
          <a:r>
            <a:rPr lang="ru-RU" sz="1800" kern="1200" dirty="0" err="1" smtClean="0"/>
            <a:t>т.р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Проведение мероприятий по поддержке </a:t>
          </a:r>
          <a:r>
            <a:rPr lang="ru-RU" sz="1800" kern="1200" dirty="0" err="1" smtClean="0"/>
            <a:t>общ.организаций</a:t>
          </a:r>
          <a:r>
            <a:rPr lang="ru-RU" sz="1800" kern="1200" dirty="0" smtClean="0"/>
            <a:t>          ( 205,0 </a:t>
          </a:r>
          <a:r>
            <a:rPr lang="ru-RU" sz="1800" kern="1200" dirty="0" err="1" smtClean="0"/>
            <a:t>т.рб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1952383" y="100399"/>
        <a:ext cx="7191616" cy="1235832"/>
      </dsp:txXfrm>
    </dsp:sp>
    <dsp:sp modelId="{EEFD7B44-CAC9-4B46-A0C3-83E777726BE5}">
      <dsp:nvSpPr>
        <dsp:cNvPr id="0" name=""/>
        <dsp:cNvSpPr/>
      </dsp:nvSpPr>
      <dsp:spPr>
        <a:xfrm>
          <a:off x="0" y="121892"/>
          <a:ext cx="1993300" cy="11345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2A07C-AE43-4ED0-B1B7-D07EADB19135}">
      <dsp:nvSpPr>
        <dsp:cNvPr id="0" name=""/>
        <dsp:cNvSpPr/>
      </dsp:nvSpPr>
      <dsp:spPr>
        <a:xfrm>
          <a:off x="0" y="1388849"/>
          <a:ext cx="9144000" cy="1543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*</a:t>
          </a:r>
          <a:r>
            <a:rPr lang="ru-RU" sz="2000" kern="1200" dirty="0" smtClean="0"/>
            <a:t>Проведение торжественных   </a:t>
          </a:r>
          <a:r>
            <a:rPr lang="ru-RU" sz="2000" kern="1200" dirty="0" err="1" smtClean="0"/>
            <a:t>мероприятий,семинаров,конференций</a:t>
          </a:r>
          <a:r>
            <a:rPr lang="ru-RU" sz="2000" kern="1200" dirty="0" smtClean="0"/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(в т.ч.День победы, декада инвалидов и </a:t>
          </a:r>
          <a:r>
            <a:rPr lang="ru-RU" sz="2000" kern="1200" dirty="0" err="1" smtClean="0"/>
            <a:t>т.п</a:t>
          </a:r>
          <a:r>
            <a:rPr lang="ru-RU" sz="2000" kern="1200" dirty="0" smtClean="0"/>
            <a:t>) 100,0</a:t>
          </a:r>
          <a:r>
            <a:rPr lang="en-US" sz="2000" kern="1200" dirty="0" smtClean="0"/>
            <a:t> </a:t>
          </a:r>
          <a:r>
            <a:rPr lang="ru-RU" sz="2000" kern="1200" dirty="0" err="1" smtClean="0"/>
            <a:t>т.р</a:t>
          </a:r>
          <a:endParaRPr lang="en-US" sz="2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</a:t>
          </a:r>
          <a:r>
            <a:rPr lang="ru-RU" sz="2000" kern="1200" dirty="0" smtClean="0"/>
            <a:t>Обучение на курсах  мун.служащих-300,0 </a:t>
          </a:r>
          <a:r>
            <a:rPr lang="ru-RU" sz="2000" kern="1200" dirty="0" err="1" smtClean="0"/>
            <a:t>т.р</a:t>
          </a:r>
          <a:endParaRPr lang="en-US" sz="2000" kern="1200" dirty="0" smtClean="0"/>
        </a:p>
      </dsp:txBody>
      <dsp:txXfrm>
        <a:off x="1952383" y="1388849"/>
        <a:ext cx="7191616" cy="1543048"/>
      </dsp:txXfrm>
    </dsp:sp>
    <dsp:sp modelId="{C7DB83A2-C29A-4AA0-89B6-C020DDEDF1E1}">
      <dsp:nvSpPr>
        <dsp:cNvPr id="0" name=""/>
        <dsp:cNvSpPr/>
      </dsp:nvSpPr>
      <dsp:spPr>
        <a:xfrm>
          <a:off x="0" y="1339108"/>
          <a:ext cx="1979054" cy="16019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08670-8CDD-4626-883F-8606C5EF5AEE}">
      <dsp:nvSpPr>
        <dsp:cNvPr id="0" name=""/>
        <dsp:cNvSpPr/>
      </dsp:nvSpPr>
      <dsp:spPr>
        <a:xfrm>
          <a:off x="789" y="3089811"/>
          <a:ext cx="9144000" cy="1545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*МП на развитие муниципальной информационной системы органов местного самоуправления-2365,0 </a:t>
          </a:r>
          <a:r>
            <a:rPr lang="ru-RU" sz="1600" kern="1200" dirty="0" err="1" smtClean="0"/>
            <a:t>т.р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*Оплата  </a:t>
          </a:r>
          <a:r>
            <a:rPr lang="ru-RU" sz="1600" kern="1200" dirty="0" err="1" smtClean="0"/>
            <a:t>госпошлин,штрафов</a:t>
          </a:r>
          <a:r>
            <a:rPr lang="ru-RU" sz="1600" kern="1200" dirty="0" smtClean="0"/>
            <a:t> ,исполнительских сборов -800,0 </a:t>
          </a:r>
          <a:r>
            <a:rPr lang="ru-RU" sz="1600" kern="1200" dirty="0" err="1" smtClean="0"/>
            <a:t>т.р</a:t>
          </a:r>
          <a:endParaRPr lang="ru-RU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1953173" y="3089811"/>
        <a:ext cx="7191616" cy="1545692"/>
      </dsp:txXfrm>
    </dsp:sp>
    <dsp:sp modelId="{C9EC5AA4-DD9C-4B67-B03B-1241B0FCA295}">
      <dsp:nvSpPr>
        <dsp:cNvPr id="0" name=""/>
        <dsp:cNvSpPr/>
      </dsp:nvSpPr>
      <dsp:spPr>
        <a:xfrm>
          <a:off x="-789" y="3162353"/>
          <a:ext cx="2079126" cy="13908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D07E80-8394-4711-AB0D-412FF877CBDF}">
      <dsp:nvSpPr>
        <dsp:cNvPr id="0" name=""/>
        <dsp:cNvSpPr/>
      </dsp:nvSpPr>
      <dsp:spPr>
        <a:xfrm>
          <a:off x="0" y="93963"/>
          <a:ext cx="9144000" cy="1512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800" kern="1200" dirty="0" smtClean="0"/>
            <a:t>МПП «Развитие и поддержка кадрового потенциала для сферы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здравоохранения на территории МО «</a:t>
          </a:r>
          <a:r>
            <a:rPr lang="ru-RU" sz="1800" kern="1200" dirty="0" err="1" smtClean="0"/>
            <a:t>Каргопольский</a:t>
          </a:r>
          <a:r>
            <a:rPr lang="ru-RU" sz="1800" kern="1200" dirty="0" smtClean="0"/>
            <a:t> муниципальный район» 144,0 </a:t>
          </a:r>
          <a:r>
            <a:rPr lang="ru-RU" sz="1800" kern="1200" dirty="0" err="1" smtClean="0"/>
            <a:t>т.р</a:t>
          </a:r>
          <a:endParaRPr lang="ru-RU" sz="1800" kern="1200" dirty="0"/>
        </a:p>
      </dsp:txBody>
      <dsp:txXfrm>
        <a:off x="1944461" y="93963"/>
        <a:ext cx="7199538" cy="1512826"/>
      </dsp:txXfrm>
    </dsp:sp>
    <dsp:sp modelId="{EEFD7B44-CAC9-4B46-A0C3-83E777726BE5}">
      <dsp:nvSpPr>
        <dsp:cNvPr id="0" name=""/>
        <dsp:cNvSpPr/>
      </dsp:nvSpPr>
      <dsp:spPr>
        <a:xfrm>
          <a:off x="0" y="127377"/>
          <a:ext cx="1974281" cy="14041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2A07C-AE43-4ED0-B1B7-D07EADB19135}">
      <dsp:nvSpPr>
        <dsp:cNvPr id="0" name=""/>
        <dsp:cNvSpPr/>
      </dsp:nvSpPr>
      <dsp:spPr>
        <a:xfrm>
          <a:off x="0" y="1628487"/>
          <a:ext cx="9144000" cy="144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r>
            <a:rPr lang="ru-RU" sz="2000" kern="1200" dirty="0" smtClean="0"/>
            <a:t>Приобретение  резервов материальных ресурсов для ликвидации ЧС  50,0 </a:t>
          </a:r>
          <a:r>
            <a:rPr lang="ru-RU" sz="2000" kern="1200" dirty="0" err="1" smtClean="0"/>
            <a:t>т.р</a:t>
          </a:r>
          <a:endParaRPr lang="en-US" sz="2000" kern="1200" dirty="0" smtClean="0"/>
        </a:p>
      </dsp:txBody>
      <dsp:txXfrm>
        <a:off x="1944461" y="1628487"/>
        <a:ext cx="7199538" cy="1444134"/>
      </dsp:txXfrm>
    </dsp:sp>
    <dsp:sp modelId="{C7DB83A2-C29A-4AA0-89B6-C020DDEDF1E1}">
      <dsp:nvSpPr>
        <dsp:cNvPr id="0" name=""/>
        <dsp:cNvSpPr/>
      </dsp:nvSpPr>
      <dsp:spPr>
        <a:xfrm>
          <a:off x="0" y="1652441"/>
          <a:ext cx="1930645" cy="13582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08670-8CDD-4626-883F-8606C5EF5AEE}">
      <dsp:nvSpPr>
        <dsp:cNvPr id="0" name=""/>
        <dsp:cNvSpPr/>
      </dsp:nvSpPr>
      <dsp:spPr>
        <a:xfrm>
          <a:off x="4750" y="3188893"/>
          <a:ext cx="9144000" cy="1446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     </a:t>
          </a:r>
          <a:r>
            <a:rPr lang="ru-RU" sz="2000" kern="1200" dirty="0" smtClean="0"/>
            <a:t>Оценка недвижимого имущества и годовой арендной платы за пользование муниципальным имуществом      150,0 </a:t>
          </a:r>
          <a:r>
            <a:rPr lang="ru-RU" sz="2000" kern="1200" dirty="0" err="1" smtClean="0"/>
            <a:t>т.р</a:t>
          </a:r>
          <a:r>
            <a:rPr lang="ru-RU" sz="2000" kern="1200" dirty="0" smtClean="0"/>
            <a:t> </a:t>
          </a:r>
        </a:p>
      </dsp:txBody>
      <dsp:txXfrm>
        <a:off x="1949212" y="3188893"/>
        <a:ext cx="7199538" cy="1446610"/>
      </dsp:txXfrm>
    </dsp:sp>
    <dsp:sp modelId="{C9EC5AA4-DD9C-4B67-B03B-1241B0FCA295}">
      <dsp:nvSpPr>
        <dsp:cNvPr id="0" name=""/>
        <dsp:cNvSpPr/>
      </dsp:nvSpPr>
      <dsp:spPr>
        <a:xfrm>
          <a:off x="-4750" y="3197324"/>
          <a:ext cx="2079126" cy="14285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D07E80-8394-4711-AB0D-412FF877CBDF}">
      <dsp:nvSpPr>
        <dsp:cNvPr id="0" name=""/>
        <dsp:cNvSpPr/>
      </dsp:nvSpPr>
      <dsp:spPr>
        <a:xfrm>
          <a:off x="0" y="76678"/>
          <a:ext cx="9144000" cy="123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800" kern="1200" dirty="0" smtClean="0"/>
            <a:t>МПП «Формирование законопослушного поведения участников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дорожного движения в МО «</a:t>
          </a:r>
          <a:r>
            <a:rPr lang="ru-RU" sz="1800" kern="1200" dirty="0" err="1" smtClean="0"/>
            <a:t>Каргопольский</a:t>
          </a:r>
          <a:r>
            <a:rPr lang="ru-RU" sz="1800" kern="1200" dirty="0" smtClean="0"/>
            <a:t> муниципальный район» 50,0 </a:t>
          </a:r>
          <a:r>
            <a:rPr lang="ru-RU" sz="1800" kern="1200" dirty="0" err="1" smtClean="0"/>
            <a:t>т.р</a:t>
          </a:r>
          <a:endParaRPr lang="ru-RU" sz="1800" kern="1200" dirty="0"/>
        </a:p>
      </dsp:txBody>
      <dsp:txXfrm>
        <a:off x="1923185" y="76678"/>
        <a:ext cx="7220814" cy="1234537"/>
      </dsp:txXfrm>
    </dsp:sp>
    <dsp:sp modelId="{EEFD7B44-CAC9-4B46-A0C3-83E777726BE5}">
      <dsp:nvSpPr>
        <dsp:cNvPr id="0" name=""/>
        <dsp:cNvSpPr/>
      </dsp:nvSpPr>
      <dsp:spPr>
        <a:xfrm>
          <a:off x="-27898" y="103946"/>
          <a:ext cx="2129162" cy="11458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2A07C-AE43-4ED0-B1B7-D07EADB19135}">
      <dsp:nvSpPr>
        <dsp:cNvPr id="0" name=""/>
        <dsp:cNvSpPr/>
      </dsp:nvSpPr>
      <dsp:spPr>
        <a:xfrm>
          <a:off x="14273" y="1368377"/>
          <a:ext cx="9144000" cy="913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Коммунальные расходы по </a:t>
          </a:r>
          <a:r>
            <a:rPr lang="ru-RU" sz="2000" kern="1200" dirty="0" err="1" smtClean="0"/>
            <a:t>помещениям,находящимися</a:t>
          </a:r>
          <a:r>
            <a:rPr lang="ru-RU" sz="2000" kern="1200" dirty="0" smtClean="0"/>
            <a:t> в казне района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( 200,0 </a:t>
          </a:r>
          <a:r>
            <a:rPr lang="ru-RU" sz="1600" kern="1200" dirty="0" err="1" smtClean="0"/>
            <a:t>т.р</a:t>
          </a:r>
          <a:r>
            <a:rPr lang="ru-RU" sz="1600" kern="1200" dirty="0" smtClean="0"/>
            <a:t>) </a:t>
          </a:r>
          <a:endParaRPr lang="en-US" sz="1800" kern="1200" dirty="0" smtClean="0"/>
        </a:p>
      </dsp:txBody>
      <dsp:txXfrm>
        <a:off x="1937458" y="1368377"/>
        <a:ext cx="7220814" cy="913354"/>
      </dsp:txXfrm>
    </dsp:sp>
    <dsp:sp modelId="{C7DB83A2-C29A-4AA0-89B6-C020DDEDF1E1}">
      <dsp:nvSpPr>
        <dsp:cNvPr id="0" name=""/>
        <dsp:cNvSpPr/>
      </dsp:nvSpPr>
      <dsp:spPr>
        <a:xfrm>
          <a:off x="-14273" y="1313412"/>
          <a:ext cx="2074663" cy="9922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08670-8CDD-4626-883F-8606C5EF5AEE}">
      <dsp:nvSpPr>
        <dsp:cNvPr id="0" name=""/>
        <dsp:cNvSpPr/>
      </dsp:nvSpPr>
      <dsp:spPr>
        <a:xfrm>
          <a:off x="15389" y="2480236"/>
          <a:ext cx="9144000" cy="118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Представительские </a:t>
          </a:r>
          <a:r>
            <a:rPr lang="ru-RU" sz="2000" kern="1200" dirty="0" err="1" smtClean="0"/>
            <a:t>расходы,уплата</a:t>
          </a:r>
          <a:r>
            <a:rPr lang="ru-RU" sz="2000" kern="1200" dirty="0" smtClean="0"/>
            <a:t> земельного налога</a:t>
          </a:r>
          <a:r>
            <a:rPr lang="ru-RU" sz="1500" kern="1200" dirty="0" smtClean="0"/>
            <a:t> </a:t>
          </a:r>
          <a:r>
            <a:rPr lang="ru-RU" sz="2000" kern="1200" dirty="0" smtClean="0"/>
            <a:t>3500,0 </a:t>
          </a:r>
          <a:r>
            <a:rPr lang="ru-RU" sz="2000" kern="1200" dirty="0" err="1" smtClean="0"/>
            <a:t>т.р</a:t>
          </a:r>
          <a:r>
            <a:rPr lang="ru-RU" sz="2000" kern="1200" dirty="0" smtClean="0"/>
            <a:t> </a:t>
          </a:r>
        </a:p>
      </dsp:txBody>
      <dsp:txXfrm>
        <a:off x="1938574" y="2480236"/>
        <a:ext cx="7220814" cy="1180501"/>
      </dsp:txXfrm>
    </dsp:sp>
    <dsp:sp modelId="{C9EC5AA4-DD9C-4B67-B03B-1241B0FCA295}">
      <dsp:nvSpPr>
        <dsp:cNvPr id="0" name=""/>
        <dsp:cNvSpPr/>
      </dsp:nvSpPr>
      <dsp:spPr>
        <a:xfrm>
          <a:off x="-8" y="2506598"/>
          <a:ext cx="2079126" cy="11657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93ACA-5BB8-4420-B051-A7A0FB589C37}">
      <dsp:nvSpPr>
        <dsp:cNvPr id="0" name=""/>
        <dsp:cNvSpPr/>
      </dsp:nvSpPr>
      <dsp:spPr>
        <a:xfrm>
          <a:off x="17076" y="3690459"/>
          <a:ext cx="9144000" cy="943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МПП «Улучшение условий и охраны труда в МО «</a:t>
          </a:r>
          <a:r>
            <a:rPr lang="ru-RU" sz="2000" kern="1200" dirty="0" err="1" smtClean="0"/>
            <a:t>Кагропольский</a:t>
          </a:r>
          <a:r>
            <a:rPr lang="ru-RU" sz="2000" kern="1200" dirty="0" smtClean="0"/>
            <a:t> муниципальный район» 300,0 </a:t>
          </a:r>
          <a:r>
            <a:rPr lang="ru-RU" sz="2000" kern="1200" dirty="0" err="1" smtClean="0"/>
            <a:t>т.р</a:t>
          </a:r>
          <a:endParaRPr lang="ru-RU" sz="2000" kern="1200" dirty="0" smtClean="0"/>
        </a:p>
      </dsp:txBody>
      <dsp:txXfrm>
        <a:off x="1940261" y="3690459"/>
        <a:ext cx="7220814" cy="943850"/>
      </dsp:txXfrm>
    </dsp:sp>
    <dsp:sp modelId="{F5BDCD25-ABF2-4CF7-828A-1120560A721A}">
      <dsp:nvSpPr>
        <dsp:cNvPr id="0" name=""/>
        <dsp:cNvSpPr/>
      </dsp:nvSpPr>
      <dsp:spPr>
        <a:xfrm>
          <a:off x="-17076" y="3729935"/>
          <a:ext cx="2085874" cy="8648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7B0BE3-B9CF-4B35-B6D0-356700C8A126}">
      <dsp:nvSpPr>
        <dsp:cNvPr id="0" name=""/>
        <dsp:cNvSpPr/>
      </dsp:nvSpPr>
      <dsp:spPr>
        <a:xfrm>
          <a:off x="0" y="0"/>
          <a:ext cx="3528392" cy="10081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 smtClean="0"/>
        </a:p>
      </dsp:txBody>
      <dsp:txXfrm>
        <a:off x="0" y="0"/>
        <a:ext cx="3528392" cy="30243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8356E-BE86-4E57-A9C6-151B9EADB651}">
      <dsp:nvSpPr>
        <dsp:cNvPr id="0" name=""/>
        <dsp:cNvSpPr/>
      </dsp:nvSpPr>
      <dsp:spPr>
        <a:xfrm rot="5400000">
          <a:off x="-201092" y="203011"/>
          <a:ext cx="1340613" cy="93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1001</a:t>
          </a:r>
          <a:endParaRPr lang="ru-RU" sz="2600" kern="1200" dirty="0"/>
        </a:p>
      </dsp:txBody>
      <dsp:txXfrm rot="5400000">
        <a:off x="-201092" y="203011"/>
        <a:ext cx="1340613" cy="938429"/>
      </dsp:txXfrm>
    </dsp:sp>
    <dsp:sp modelId="{AADABDE0-E4EC-4008-B231-FF1CC98B4350}">
      <dsp:nvSpPr>
        <dsp:cNvPr id="0" name=""/>
        <dsp:cNvSpPr/>
      </dsp:nvSpPr>
      <dsp:spPr>
        <a:xfrm rot="5400000">
          <a:off x="4605515" y="-3665166"/>
          <a:ext cx="871398" cy="8205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Пенсионное обеспечение – 483,0 </a:t>
          </a:r>
          <a:r>
            <a:rPr lang="ru-RU" sz="2400" b="1" kern="1200" dirty="0" err="1" smtClean="0"/>
            <a:t>т.р</a:t>
          </a:r>
          <a:endParaRPr lang="ru-RU" sz="2400" b="1" kern="1200" dirty="0"/>
        </a:p>
      </dsp:txBody>
      <dsp:txXfrm rot="5400000">
        <a:off x="4605515" y="-3665166"/>
        <a:ext cx="871398" cy="8205570"/>
      </dsp:txXfrm>
    </dsp:sp>
    <dsp:sp modelId="{E2F36745-B726-449C-BB9B-FA3066616FB2}">
      <dsp:nvSpPr>
        <dsp:cNvPr id="0" name=""/>
        <dsp:cNvSpPr/>
      </dsp:nvSpPr>
      <dsp:spPr>
        <a:xfrm rot="5400000">
          <a:off x="-201092" y="1397934"/>
          <a:ext cx="1340613" cy="93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1003</a:t>
          </a:r>
          <a:endParaRPr lang="ru-RU" sz="2600" kern="1200" dirty="0"/>
        </a:p>
      </dsp:txBody>
      <dsp:txXfrm rot="5400000">
        <a:off x="-201092" y="1397934"/>
        <a:ext cx="1340613" cy="938429"/>
      </dsp:txXfrm>
    </dsp:sp>
    <dsp:sp modelId="{83C3A0BD-D3CA-478E-95C7-19D0761323F7}">
      <dsp:nvSpPr>
        <dsp:cNvPr id="0" name=""/>
        <dsp:cNvSpPr/>
      </dsp:nvSpPr>
      <dsp:spPr>
        <a:xfrm rot="5400000">
          <a:off x="4605515" y="-2470243"/>
          <a:ext cx="871398" cy="8205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Социальное обеспечение населения- 1986,7 </a:t>
          </a:r>
          <a:r>
            <a:rPr lang="ru-RU" sz="2400" b="1" kern="1200" dirty="0" err="1" smtClean="0"/>
            <a:t>т.р</a:t>
          </a:r>
          <a:endParaRPr lang="ru-RU" sz="2400" b="1" kern="1200" dirty="0"/>
        </a:p>
      </dsp:txBody>
      <dsp:txXfrm rot="5400000">
        <a:off x="4605515" y="-2470243"/>
        <a:ext cx="871398" cy="8205570"/>
      </dsp:txXfrm>
    </dsp:sp>
    <dsp:sp modelId="{39A0EF80-6AEA-4480-BC3C-4F6D27537FE4}">
      <dsp:nvSpPr>
        <dsp:cNvPr id="0" name=""/>
        <dsp:cNvSpPr/>
      </dsp:nvSpPr>
      <dsp:spPr>
        <a:xfrm rot="5400000">
          <a:off x="-201092" y="2592857"/>
          <a:ext cx="1340613" cy="93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1004</a:t>
          </a:r>
          <a:endParaRPr lang="ru-RU" sz="2600" kern="1200" dirty="0"/>
        </a:p>
      </dsp:txBody>
      <dsp:txXfrm rot="5400000">
        <a:off x="-201092" y="2592857"/>
        <a:ext cx="1340613" cy="938429"/>
      </dsp:txXfrm>
    </dsp:sp>
    <dsp:sp modelId="{51141C68-1D88-43B8-A822-CB7F9D8966D7}">
      <dsp:nvSpPr>
        <dsp:cNvPr id="0" name=""/>
        <dsp:cNvSpPr/>
      </dsp:nvSpPr>
      <dsp:spPr>
        <a:xfrm rot="5400000">
          <a:off x="4605515" y="-1275319"/>
          <a:ext cx="871398" cy="8205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Охрана семьи и детства – 15 655,7 </a:t>
          </a:r>
          <a:r>
            <a:rPr lang="ru-RU" sz="2400" b="1" kern="1200" dirty="0" err="1" smtClean="0"/>
            <a:t>т.р</a:t>
          </a:r>
          <a:endParaRPr lang="ru-RU" sz="2400" kern="1200" dirty="0"/>
        </a:p>
      </dsp:txBody>
      <dsp:txXfrm rot="5400000">
        <a:off x="4605515" y="-1275319"/>
        <a:ext cx="871398" cy="8205570"/>
      </dsp:txXfrm>
    </dsp:sp>
    <dsp:sp modelId="{CB6B5848-3668-4375-9ED7-6F7BFB9F7E18}">
      <dsp:nvSpPr>
        <dsp:cNvPr id="0" name=""/>
        <dsp:cNvSpPr/>
      </dsp:nvSpPr>
      <dsp:spPr>
        <a:xfrm rot="5400000">
          <a:off x="-201092" y="3787781"/>
          <a:ext cx="1340613" cy="9384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1006</a:t>
          </a:r>
          <a:endParaRPr lang="ru-RU" sz="2600" kern="1200" dirty="0"/>
        </a:p>
      </dsp:txBody>
      <dsp:txXfrm rot="5400000">
        <a:off x="-201092" y="3787781"/>
        <a:ext cx="1340613" cy="938429"/>
      </dsp:txXfrm>
    </dsp:sp>
    <dsp:sp modelId="{69D2AEF3-322D-4A0D-BF83-D06D9EC219E7}">
      <dsp:nvSpPr>
        <dsp:cNvPr id="0" name=""/>
        <dsp:cNvSpPr/>
      </dsp:nvSpPr>
      <dsp:spPr>
        <a:xfrm rot="5400000">
          <a:off x="4605515" y="-80396"/>
          <a:ext cx="871398" cy="8205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Другие вопросы в области социальной политики-2 670,5  </a:t>
          </a:r>
          <a:r>
            <a:rPr lang="ru-RU" sz="2400" b="1" kern="1200" dirty="0" err="1" smtClean="0"/>
            <a:t>т.р</a:t>
          </a:r>
          <a:endParaRPr lang="ru-RU" sz="2400" b="1" kern="1200" dirty="0"/>
        </a:p>
      </dsp:txBody>
      <dsp:txXfrm rot="5400000">
        <a:off x="4605515" y="-80396"/>
        <a:ext cx="871398" cy="820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0.81199</cdr:y>
    </cdr:from>
    <cdr:to>
      <cdr:x>0.5863</cdr:x>
      <cdr:y>0.92778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4964087"/>
          <a:ext cx="538529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366 857,2 </a:t>
          </a:r>
          <a:r>
            <a:rPr lang="ru-RU" sz="4000" b="1" dirty="0" err="1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т.рб</a:t>
          </a:r>
          <a:endParaRPr lang="ru-RU" sz="4000" b="1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388" tIns="45696" rIns="91388" bIns="45696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388" tIns="45696" rIns="91388" bIns="45696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7DABCC4-12B0-4986-BE77-E4EEB3AD9798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8" tIns="45696" rIns="91388" bIns="4569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388" tIns="45696" rIns="91388" bIns="4569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388" tIns="45696" rIns="91388" bIns="45696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388" tIns="45696" rIns="91388" bIns="45696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F80A614-D373-48ED-A30C-25430E414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53005-33C5-4EC9-AD67-E6B9F2AC1B0C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1F71-F795-4ED5-90F9-C391888B2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1838-8BF4-4060-9486-11AAE4882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D1A2-D5E5-46E2-9335-759F5753D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E5CE-9923-49DB-B6B3-40C7DD133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829BD-4C15-4F5E-95F2-A3C3F9B9F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19E2-15B0-40D3-8DDA-DD2671C6B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D9CF-6E1E-425F-8FEE-FEC97497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A0626-3C42-4E27-A062-50F0544CF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EEACB-45D7-4FD9-999E-5D02C485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4ADBB-7FF0-4491-96DB-24F670860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1E71-4D2E-4D8F-9B30-4A0760421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4837C-71A9-4959-8300-101204524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ECB94E5-8D20-48B8-ACAE-2D49409CF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36562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EAEBE5"/>
                </a:solidFill>
              </a:rPr>
              <a:t>Проект бюджета муниципального образования «</a:t>
            </a:r>
            <a:r>
              <a:rPr lang="ru-RU" sz="4000" dirty="0" err="1" smtClean="0">
                <a:solidFill>
                  <a:srgbClr val="EAEBE5"/>
                </a:solidFill>
              </a:rPr>
              <a:t>Каргопольский</a:t>
            </a:r>
            <a:r>
              <a:rPr lang="ru-RU" sz="4000" dirty="0" smtClean="0">
                <a:solidFill>
                  <a:srgbClr val="EAEBE5"/>
                </a:solidFill>
              </a:rPr>
              <a:t> муниципальный район» </a:t>
            </a:r>
            <a:br>
              <a:rPr lang="ru-RU" sz="4000" dirty="0" smtClean="0">
                <a:solidFill>
                  <a:srgbClr val="EAEBE5"/>
                </a:solidFill>
              </a:rPr>
            </a:br>
            <a:r>
              <a:rPr lang="ru-RU" sz="4000" dirty="0" smtClean="0">
                <a:solidFill>
                  <a:srgbClr val="EAEBE5"/>
                </a:solidFill>
              </a:rPr>
              <a:t>на 2020 год.</a:t>
            </a:r>
          </a:p>
        </p:txBody>
      </p:sp>
      <p:pic>
        <p:nvPicPr>
          <p:cNvPr id="5123" name="Picture 9" descr="бюджет счет bezform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76250"/>
            <a:ext cx="900112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188" y="1571625"/>
            <a:ext cx="9858376" cy="4524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600" b="1" dirty="0" smtClean="0"/>
              <a:t>   «Общегосударственные   вопросы»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3580479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01</a:t>
            </a:r>
          </a:p>
        </p:txBody>
      </p:sp>
      <p:pic>
        <p:nvPicPr>
          <p:cNvPr id="12293" name="Рисунок 4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4313"/>
            <a:ext cx="3000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Блок-схема: процесс 8"/>
          <p:cNvSpPr>
            <a:spLocks noChangeArrowheads="1"/>
          </p:cNvSpPr>
          <p:nvPr/>
        </p:nvSpPr>
        <p:spPr bwMode="auto">
          <a:xfrm>
            <a:off x="428625" y="2428875"/>
            <a:ext cx="4000500" cy="1071563"/>
          </a:xfrm>
          <a:prstGeom prst="flowChartProcess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2295" name="Блок-схема: процесс 9"/>
          <p:cNvSpPr>
            <a:spLocks noChangeArrowheads="1"/>
          </p:cNvSpPr>
          <p:nvPr/>
        </p:nvSpPr>
        <p:spPr bwMode="auto">
          <a:xfrm>
            <a:off x="4786313" y="2428875"/>
            <a:ext cx="3857625" cy="1071563"/>
          </a:xfrm>
          <a:prstGeom prst="flowChartProcess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2296" name="Блок-схема: процесс 10"/>
          <p:cNvSpPr>
            <a:spLocks noChangeArrowheads="1"/>
          </p:cNvSpPr>
          <p:nvPr/>
        </p:nvSpPr>
        <p:spPr bwMode="auto">
          <a:xfrm>
            <a:off x="4786313" y="3714750"/>
            <a:ext cx="3929062" cy="1071563"/>
          </a:xfrm>
          <a:prstGeom prst="flowChartProcess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 bwMode="auto">
          <a:xfrm>
            <a:off x="428596" y="3643314"/>
            <a:ext cx="4000528" cy="1143000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Подраздел 0104</a:t>
            </a:r>
          </a:p>
          <a:p>
            <a:pPr algn="ctr" eaLnBrk="0" hangingPunct="0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Администрация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47 742,9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т.р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929198"/>
            <a:ext cx="8786874" cy="19082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переданным государственным  полномочиям:</a:t>
            </a:r>
          </a:p>
          <a:p>
            <a:pPr algn="ctr"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 в сфере охраны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труда-291,3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т.р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КДН-1165,6 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т.р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  *списки кандидатов в присяжные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заседатели-10,4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т.р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*формир.торг.реестра-25,0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т.р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*в сфере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админ.правонарушений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387,5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т.р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eaLnBrk="0" hangingPunct="0"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*по регистрации граждан в связи с переселением -5,0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т.р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2500306"/>
            <a:ext cx="35719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Подраздел 0102</a:t>
            </a:r>
          </a:p>
          <a:p>
            <a:pPr algn="ctr" eaLnBrk="0" hangingPunct="0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Глава МО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1800,0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т.р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2428868"/>
            <a:ext cx="3214710" cy="113877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Подраздел 0103 Собрание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депутатов-250,0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т.р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2066" y="3786190"/>
            <a:ext cx="3714744" cy="9848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Подраздел 0106</a:t>
            </a:r>
          </a:p>
          <a:p>
            <a:pPr algn="ctr" eaLnBrk="0" hangingPunct="0">
              <a:defRPr/>
            </a:pP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КСК ,фин.управление-</a:t>
            </a:r>
          </a:p>
          <a:p>
            <a:pPr algn="ctr" eaLnBrk="0" hangingPunct="0">
              <a:defRPr/>
            </a:pP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7630,3 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т.р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«Резервные фонды»</a:t>
            </a:r>
            <a:endParaRPr lang="ru-RU" dirty="0"/>
          </a:p>
        </p:txBody>
      </p:sp>
      <p:pic>
        <p:nvPicPr>
          <p:cNvPr id="13315" name="Содержимое 4" descr="RF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2071688"/>
            <a:ext cx="7286625" cy="4286250"/>
          </a:xfrm>
        </p:spPr>
      </p:pic>
      <p:sp>
        <p:nvSpPr>
          <p:cNvPr id="8" name="Прямоугольник 7"/>
          <p:cNvSpPr/>
          <p:nvPr/>
        </p:nvSpPr>
        <p:spPr>
          <a:xfrm>
            <a:off x="4214810" y="1714488"/>
            <a:ext cx="457203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7200" b="1" dirty="0" smtClean="0">
                <a:ln w="50800">
                  <a:solidFill>
                    <a:srgbClr val="00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2000,0 </a:t>
            </a:r>
            <a:r>
              <a:rPr lang="ru-RU" sz="3600" b="1" dirty="0" err="1">
                <a:ln w="50800">
                  <a:solidFill>
                    <a:srgbClr val="00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тыс.руб</a:t>
            </a:r>
            <a:endParaRPr lang="ru-RU" sz="3600" b="1" dirty="0">
              <a:ln w="50800">
                <a:solidFill>
                  <a:srgbClr val="00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143372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Подраздел 0111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371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«Другие общегосударственные вопросы»  9 808,8  </a:t>
            </a:r>
            <a:r>
              <a:rPr lang="ru-RU" sz="3200" b="1" dirty="0" err="1" smtClean="0"/>
              <a:t>т.р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214554"/>
          <a:ext cx="8858312" cy="388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1714488"/>
          <a:ext cx="9144000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4143372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Подраздел 0113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371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«Другие общегосударственные вопросы»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214554"/>
          <a:ext cx="8858312" cy="388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1714488"/>
          <a:ext cx="9144000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4143372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Подраздел 0113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371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«Другие общегосударственные вопросы»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214554"/>
          <a:ext cx="8858312" cy="388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1714488"/>
          <a:ext cx="9144000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4143372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Подраздел 0113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7"/>
          <p:cNvSpPr>
            <a:spLocks noChangeShapeType="1"/>
          </p:cNvSpPr>
          <p:nvPr/>
        </p:nvSpPr>
        <p:spPr bwMode="auto">
          <a:xfrm>
            <a:off x="971550" y="3716338"/>
            <a:ext cx="7345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Line 8"/>
          <p:cNvSpPr>
            <a:spLocks noChangeShapeType="1"/>
          </p:cNvSpPr>
          <p:nvPr/>
        </p:nvSpPr>
        <p:spPr bwMode="auto">
          <a:xfrm>
            <a:off x="971550" y="5589588"/>
            <a:ext cx="7345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Line 9"/>
          <p:cNvSpPr>
            <a:spLocks noChangeShapeType="1"/>
          </p:cNvSpPr>
          <p:nvPr/>
        </p:nvSpPr>
        <p:spPr bwMode="auto">
          <a:xfrm>
            <a:off x="971550" y="3716338"/>
            <a:ext cx="0" cy="1873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Line 10"/>
          <p:cNvSpPr>
            <a:spLocks noChangeShapeType="1"/>
          </p:cNvSpPr>
          <p:nvPr/>
        </p:nvSpPr>
        <p:spPr bwMode="auto">
          <a:xfrm>
            <a:off x="8286750" y="3714750"/>
            <a:ext cx="46038" cy="1855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Line 11"/>
          <p:cNvSpPr>
            <a:spLocks noChangeShapeType="1"/>
          </p:cNvSpPr>
          <p:nvPr/>
        </p:nvSpPr>
        <p:spPr bwMode="auto">
          <a:xfrm>
            <a:off x="971550" y="4292600"/>
            <a:ext cx="7345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Line 12"/>
          <p:cNvSpPr>
            <a:spLocks noChangeShapeType="1"/>
          </p:cNvSpPr>
          <p:nvPr/>
        </p:nvSpPr>
        <p:spPr bwMode="auto">
          <a:xfrm>
            <a:off x="4643438" y="3716338"/>
            <a:ext cx="0" cy="1873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auto">
          <a:xfrm>
            <a:off x="5795963" y="3716338"/>
            <a:ext cx="0" cy="1873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>
            <a:off x="8316416" y="3645024"/>
            <a:ext cx="0" cy="1873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Text Box 15"/>
          <p:cNvSpPr txBox="1">
            <a:spLocks noChangeArrowheads="1"/>
          </p:cNvSpPr>
          <p:nvPr/>
        </p:nvSpPr>
        <p:spPr bwMode="auto">
          <a:xfrm>
            <a:off x="1763713" y="3789363"/>
            <a:ext cx="2016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/>
              <a:t>Наименование</a:t>
            </a:r>
          </a:p>
        </p:txBody>
      </p:sp>
      <p:sp>
        <p:nvSpPr>
          <p:cNvPr id="15371" name="Text Box 16"/>
          <p:cNvSpPr txBox="1">
            <a:spLocks noChangeArrowheads="1"/>
          </p:cNvSpPr>
          <p:nvPr/>
        </p:nvSpPr>
        <p:spPr bwMode="auto">
          <a:xfrm>
            <a:off x="4211638" y="3789363"/>
            <a:ext cx="2016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/>
              <a:t>Бюджет</a:t>
            </a:r>
          </a:p>
        </p:txBody>
      </p:sp>
      <p:sp>
        <p:nvSpPr>
          <p:cNvPr id="15372" name="Text Box 17"/>
          <p:cNvSpPr txBox="1">
            <a:spLocks noChangeArrowheads="1"/>
          </p:cNvSpPr>
          <p:nvPr/>
        </p:nvSpPr>
        <p:spPr bwMode="auto">
          <a:xfrm>
            <a:off x="6156176" y="3789040"/>
            <a:ext cx="14398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dirty="0"/>
              <a:t>Сумма</a:t>
            </a:r>
          </a:p>
        </p:txBody>
      </p:sp>
      <p:sp>
        <p:nvSpPr>
          <p:cNvPr id="15374" name="Text Box 19"/>
          <p:cNvSpPr txBox="1">
            <a:spLocks noChangeArrowheads="1"/>
          </p:cNvSpPr>
          <p:nvPr/>
        </p:nvSpPr>
        <p:spPr bwMode="auto">
          <a:xfrm>
            <a:off x="973138" y="4265613"/>
            <a:ext cx="36703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/>
              <a:t>Субвенция на осуществление первичного воинского учета на территориях, где отсутствуют военные комиссариаты</a:t>
            </a:r>
          </a:p>
        </p:txBody>
      </p:sp>
      <p:sp>
        <p:nvSpPr>
          <p:cNvPr id="15375" name="Text Box 20"/>
          <p:cNvSpPr txBox="1">
            <a:spLocks noChangeArrowheads="1"/>
          </p:cNvSpPr>
          <p:nvPr/>
        </p:nvSpPr>
        <p:spPr bwMode="auto">
          <a:xfrm>
            <a:off x="4821238" y="4749800"/>
            <a:ext cx="7921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/>
              <a:t>ФБ</a:t>
            </a:r>
          </a:p>
        </p:txBody>
      </p:sp>
      <p:sp>
        <p:nvSpPr>
          <p:cNvPr id="15376" name="Text Box 21"/>
          <p:cNvSpPr txBox="1">
            <a:spLocks noChangeArrowheads="1"/>
          </p:cNvSpPr>
          <p:nvPr/>
        </p:nvSpPr>
        <p:spPr bwMode="auto">
          <a:xfrm>
            <a:off x="6300192" y="4653136"/>
            <a:ext cx="1800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3200" b="1" dirty="0" smtClean="0"/>
              <a:t>1341,8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5378" name="Text Box 23"/>
          <p:cNvSpPr txBox="1">
            <a:spLocks noChangeArrowheads="1"/>
          </p:cNvSpPr>
          <p:nvPr/>
        </p:nvSpPr>
        <p:spPr bwMode="auto">
          <a:xfrm>
            <a:off x="6950075" y="3357563"/>
            <a:ext cx="17986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/>
              <a:t>тыс. руб</a:t>
            </a:r>
            <a:r>
              <a:rPr lang="ru-RU" sz="200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42852"/>
            <a:ext cx="3937637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Раздел 02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4286250" y="0"/>
            <a:ext cx="4500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/>
              <a:t>    </a:t>
            </a:r>
            <a:r>
              <a:rPr lang="ru-RU" sz="4000"/>
              <a:t>«</a:t>
            </a:r>
            <a:r>
              <a:rPr lang="ru-RU" sz="4000" b="1"/>
              <a:t>Национальная</a:t>
            </a:r>
          </a:p>
          <a:p>
            <a:pPr eaLnBrk="0" hangingPunct="0"/>
            <a:r>
              <a:rPr lang="ru-RU" sz="4000" b="1"/>
              <a:t>           оборона»</a:t>
            </a:r>
          </a:p>
        </p:txBody>
      </p:sp>
      <p:pic>
        <p:nvPicPr>
          <p:cNvPr id="15381" name="Рисунок 21" descr="th_zagrujennoe_(1)(10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500188"/>
            <a:ext cx="5000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3580479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04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786188" y="357188"/>
            <a:ext cx="535781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dirty="0"/>
              <a:t> </a:t>
            </a:r>
            <a:r>
              <a:rPr lang="ru-RU" sz="3600" b="1" dirty="0"/>
              <a:t>«Национальная        экономика»</a:t>
            </a:r>
          </a:p>
          <a:p>
            <a:pPr algn="ctr" eaLnBrk="0" hangingPunct="0"/>
            <a:endParaRPr lang="ru-RU" sz="40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980728"/>
          <a:ext cx="352839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2060849"/>
          <a:ext cx="9143999" cy="480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715"/>
                <a:gridCol w="2138234"/>
                <a:gridCol w="1709854"/>
                <a:gridCol w="1784196"/>
              </a:tblGrid>
              <a:tr h="92658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Подраздел 0409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 ДОРОЖНОЕ ХОЗЯЙСТВО     (ДОРОЖНЫЕ ФОНДЫ)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95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Мероприятия в рамках программы</a:t>
                      </a:r>
                    </a:p>
                    <a:p>
                      <a:pPr algn="ctr"/>
                      <a:r>
                        <a:rPr lang="ru-RU" sz="1600" b="1" dirty="0" smtClean="0"/>
                        <a:t>«</a:t>
                      </a:r>
                      <a:r>
                        <a:rPr lang="ru-RU" sz="1600" b="1" dirty="0" err="1" smtClean="0"/>
                        <a:t>Ремонт,содержание</a:t>
                      </a:r>
                      <a:r>
                        <a:rPr lang="ru-RU" sz="1600" b="1" baseline="0" dirty="0" smtClean="0"/>
                        <a:t> дорожной сети и строительство объектов дорожной инфраструктуры на территории МО»,в т.ч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2019 год</a:t>
                      </a:r>
                    </a:p>
                    <a:p>
                      <a:pPr algn="ctr"/>
                      <a:r>
                        <a:rPr lang="ru-RU" b="1" dirty="0" smtClean="0"/>
                        <a:t>(план на 01.01.2019)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2020год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отклонение</a:t>
                      </a:r>
                      <a:endParaRPr lang="ru-RU" b="1" dirty="0"/>
                    </a:p>
                  </a:txBody>
                  <a:tcPr/>
                </a:tc>
              </a:tr>
              <a:tr h="7081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16 045,8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22 328,6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+6282,2</a:t>
                      </a:r>
                      <a:endParaRPr lang="ru-RU" b="1" dirty="0"/>
                    </a:p>
                  </a:txBody>
                  <a:tcPr/>
                </a:tc>
              </a:tr>
              <a:tr h="720678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*содержание автомобильных дорог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9755,9</a:t>
                      </a:r>
                      <a:r>
                        <a:rPr lang="ru-RU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720678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*ремонт  автомобильных дорог(</a:t>
                      </a:r>
                      <a:r>
                        <a:rPr lang="ru-RU" b="1" baseline="0" dirty="0" err="1" smtClean="0"/>
                        <a:t>софинансирование</a:t>
                      </a:r>
                      <a:r>
                        <a:rPr lang="ru-RU" b="1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3000,0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496816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*субсидии бюджету МО «</a:t>
                      </a:r>
                      <a:r>
                        <a:rPr lang="ru-RU" b="1" baseline="0" dirty="0" err="1" smtClean="0"/>
                        <a:t>Каргопольское</a:t>
                      </a:r>
                      <a:r>
                        <a:rPr lang="ru-RU" b="1" baseline="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9572,7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07" name="TextBox 5"/>
          <p:cNvSpPr txBox="1">
            <a:spLocks noChangeArrowheads="1"/>
          </p:cNvSpPr>
          <p:nvPr/>
        </p:nvSpPr>
        <p:spPr bwMode="auto">
          <a:xfrm>
            <a:off x="7715250" y="1556792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dirty="0"/>
              <a:t>(</a:t>
            </a:r>
            <a:r>
              <a:rPr lang="ru-RU" sz="2400" dirty="0" err="1"/>
              <a:t>тыс.руб</a:t>
            </a:r>
            <a:r>
              <a:rPr lang="ru-RU" sz="2400" dirty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142852"/>
            <a:ext cx="3500461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Подраздел 0405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29063" y="0"/>
            <a:ext cx="5214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/>
              <a:t>«Сельское хозяйство </a:t>
            </a:r>
          </a:p>
          <a:p>
            <a:pPr algn="ctr" eaLnBrk="0" hangingPunct="0"/>
            <a:r>
              <a:rPr lang="ru-RU" sz="4000" b="1"/>
              <a:t>и рыболовство»</a:t>
            </a: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285750" y="3286125"/>
            <a:ext cx="88582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/>
          </a:p>
          <a:p>
            <a:pPr algn="ctr"/>
            <a:r>
              <a:rPr lang="ru-RU" sz="5400" b="1"/>
              <a:t>Проведение мероприятий </a:t>
            </a:r>
          </a:p>
          <a:p>
            <a:pPr algn="ctr"/>
            <a:r>
              <a:rPr lang="ru-RU" sz="5400" b="1"/>
              <a:t>в области </a:t>
            </a:r>
          </a:p>
          <a:p>
            <a:pPr algn="ctr"/>
            <a:r>
              <a:rPr lang="ru-RU" sz="5400" b="1"/>
              <a:t>сельского хозяйства</a:t>
            </a:r>
          </a:p>
        </p:txBody>
      </p:sp>
      <p:pic>
        <p:nvPicPr>
          <p:cNvPr id="17413" name="Picture 5" descr="http://ej.by/files/115/137/AP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85938"/>
            <a:ext cx="35004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4357688" y="2000250"/>
            <a:ext cx="4286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8000" b="1" dirty="0" smtClean="0">
                <a:solidFill>
                  <a:srgbClr val="002060"/>
                </a:solidFill>
              </a:rPr>
              <a:t>100,0 </a:t>
            </a:r>
            <a:r>
              <a:rPr lang="ru-RU" sz="8000" b="1" dirty="0" err="1">
                <a:solidFill>
                  <a:srgbClr val="002060"/>
                </a:solidFill>
              </a:rPr>
              <a:t>т.р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142852"/>
            <a:ext cx="3500461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Подраздел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0408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29063" y="332656"/>
            <a:ext cx="5214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dirty="0" smtClean="0"/>
              <a:t>«ТРАНСПОРТ»</a:t>
            </a:r>
            <a:endParaRPr lang="ru-RU" sz="4000" b="1" dirty="0"/>
          </a:p>
        </p:txBody>
      </p:sp>
      <p:pic>
        <p:nvPicPr>
          <p:cNvPr id="17413" name="Picture 5" descr="http://ej.by/files/115/137/AP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85938"/>
            <a:ext cx="35004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4427984" y="1124744"/>
            <a:ext cx="4286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6000" b="1" dirty="0" smtClean="0">
                <a:solidFill>
                  <a:srgbClr val="002060"/>
                </a:solidFill>
              </a:rPr>
              <a:t>1500,0 </a:t>
            </a:r>
            <a:r>
              <a:rPr lang="ru-RU" sz="6000" b="1" dirty="0" err="1">
                <a:solidFill>
                  <a:srgbClr val="002060"/>
                </a:solidFill>
              </a:rPr>
              <a:t>т.р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IgnatovskayaTA\Desktop\ori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600400" cy="181236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3596640"/>
          <a:ext cx="914399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096"/>
                <a:gridCol w="213853"/>
                <a:gridCol w="2882491"/>
                <a:gridCol w="611559"/>
              </a:tblGrid>
              <a:tr h="7746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 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Подраздел 0408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518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Осуществление регулярных перевозок пассажиров по </a:t>
                      </a:r>
                      <a:r>
                        <a:rPr lang="ru-RU" b="1" baseline="0" dirty="0" err="1" smtClean="0"/>
                        <a:t>внутримуниципальным</a:t>
                      </a:r>
                      <a:r>
                        <a:rPr lang="ru-RU" b="1" baseline="0" dirty="0" smtClean="0"/>
                        <a:t>        маршрутам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                                            700,0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602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Мероприятия в рамках программы</a:t>
                      </a:r>
                    </a:p>
                    <a:p>
                      <a:pPr algn="ctr"/>
                      <a:r>
                        <a:rPr lang="ru-RU" sz="1800" b="1" dirty="0" smtClean="0"/>
                        <a:t>«Социальная поддержка граждан</a:t>
                      </a:r>
                      <a:r>
                        <a:rPr lang="ru-RU" sz="1800" b="1" baseline="0" dirty="0" smtClean="0"/>
                        <a:t> МО «</a:t>
                      </a:r>
                      <a:r>
                        <a:rPr lang="ru-RU" sz="1800" b="1" baseline="0" dirty="0" err="1" smtClean="0"/>
                        <a:t>Каргопольский</a:t>
                      </a:r>
                      <a:r>
                        <a:rPr lang="ru-RU" sz="1800" b="1" baseline="0" dirty="0" smtClean="0"/>
                        <a:t> муниципальный район»(приобретение </a:t>
                      </a:r>
                      <a:r>
                        <a:rPr lang="ru-RU" sz="1800" b="1" baseline="0" dirty="0" err="1" smtClean="0"/>
                        <a:t>автобуса,софинансирование</a:t>
                      </a:r>
                      <a:r>
                        <a:rPr lang="ru-RU" sz="1800" b="1" baseline="0" dirty="0" smtClean="0"/>
                        <a:t>)</a:t>
                      </a:r>
                    </a:p>
                    <a:p>
                      <a:pPr algn="ctr"/>
                      <a:endParaRPr lang="ru-RU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800,0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0312" y="314096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142852"/>
            <a:ext cx="3500461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Подраздел 0412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929063" y="0"/>
            <a:ext cx="52149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/>
              <a:t>«Другие вопросы в области национальной экономики»</a:t>
            </a: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357188" y="3357563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/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4357688" y="2000250"/>
            <a:ext cx="4286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6600" b="1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3429000"/>
          <a:ext cx="8964488" cy="284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990"/>
                <a:gridCol w="3660498"/>
              </a:tblGrid>
              <a:tr h="772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МЕРОПРИЯТИЯ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37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Проведение кадастровых</a:t>
                      </a:r>
                      <a:r>
                        <a:rPr lang="ru-RU" sz="2400" baseline="0" dirty="0" smtClean="0"/>
                        <a:t> работ в отношении земельных участков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350,0 </a:t>
                      </a:r>
                      <a:r>
                        <a:rPr lang="ru-RU" sz="2800" b="1" dirty="0" err="1" smtClean="0"/>
                        <a:t>т.р</a:t>
                      </a:r>
                      <a:endParaRPr lang="ru-RU" sz="2800" b="1" dirty="0"/>
                    </a:p>
                  </a:txBody>
                  <a:tcPr/>
                </a:tc>
              </a:tr>
              <a:tr h="8837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Мероприятия в рамках программы «Развитие малого и среднего предпринимательства»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550,0 </a:t>
                      </a:r>
                      <a:r>
                        <a:rPr lang="ru-RU" sz="2800" b="1" dirty="0" err="1" smtClean="0"/>
                        <a:t>т.р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6" name="AutoShape 2" descr="https://tourglobus.ru/wp-content/uploads/2017/11/Neizvestnoe-Kargopole3-300x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alpiko.ru/wp-content/uploads/2016/03/5ef41a2e3f9a0dddf63280c9f05eac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672408" cy="1813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Особенности формирования бюджета на 2020 год: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-1643106" y="1643050"/>
          <a:ext cx="122873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85750" y="1857375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6149" name="TextBox 11"/>
          <p:cNvSpPr txBox="1">
            <a:spLocks noChangeArrowheads="1"/>
          </p:cNvSpPr>
          <p:nvPr/>
        </p:nvSpPr>
        <p:spPr bwMode="auto">
          <a:xfrm>
            <a:off x="428625" y="3143250"/>
            <a:ext cx="454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2.</a:t>
            </a:r>
          </a:p>
        </p:txBody>
      </p:sp>
      <p:sp>
        <p:nvSpPr>
          <p:cNvPr id="6150" name="TextBox 12"/>
          <p:cNvSpPr txBox="1">
            <a:spLocks noChangeArrowheads="1"/>
          </p:cNvSpPr>
          <p:nvPr/>
        </p:nvSpPr>
        <p:spPr bwMode="auto">
          <a:xfrm>
            <a:off x="428625" y="5715000"/>
            <a:ext cx="454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4.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428625" y="4500563"/>
            <a:ext cx="51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3.</a:t>
            </a:r>
            <a:r>
              <a:rPr lang="ru-RU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Раздел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коммунальное      хозяйство»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500188"/>
            <a:ext cx="6143625" cy="2071687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4000500"/>
          <a:ext cx="8501122" cy="2428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3024209"/>
                <a:gridCol w="2643206"/>
              </a:tblGrid>
              <a:tr h="72216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Подраздел 0501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Подраздел 0502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Подраздел  0503</a:t>
                      </a:r>
                      <a:endParaRPr lang="ru-RU" b="1" dirty="0"/>
                    </a:p>
                  </a:txBody>
                  <a:tcPr/>
                </a:tc>
              </a:tr>
              <a:tr h="97205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ЖИЛИЩНОЕ ХОЗЯЙСТВО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КОММУНАЛЬНОЕ ХОЗЯЙСТВО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БЛАГОУСТРОЙСТВО</a:t>
                      </a:r>
                      <a:endParaRPr lang="ru-RU" b="1" dirty="0"/>
                    </a:p>
                  </a:txBody>
                  <a:tcPr/>
                </a:tc>
              </a:tr>
              <a:tr h="73467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3470,0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5989,6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360,0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78" name="TextBox 5"/>
          <p:cNvSpPr txBox="1">
            <a:spLocks noChangeArrowheads="1"/>
          </p:cNvSpPr>
          <p:nvPr/>
        </p:nvSpPr>
        <p:spPr bwMode="auto">
          <a:xfrm>
            <a:off x="7143750" y="3286125"/>
            <a:ext cx="1785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            </a:t>
            </a:r>
            <a:r>
              <a:rPr lang="ru-RU" sz="2400" b="1"/>
              <a:t>(тыс.руб</a:t>
            </a:r>
            <a:r>
              <a:rPr lang="ru-RU" sz="2000" b="1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5" y="142852"/>
            <a:ext cx="285752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05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071688"/>
          <a:ext cx="9143999" cy="465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008"/>
                <a:gridCol w="1512168"/>
                <a:gridCol w="1296144"/>
                <a:gridCol w="1691679"/>
              </a:tblGrid>
              <a:tr h="685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 </a:t>
                      </a:r>
                    </a:p>
                    <a:p>
                      <a:pPr algn="ctr"/>
                      <a:r>
                        <a:rPr lang="ru-RU" sz="1400" dirty="0" smtClean="0"/>
                        <a:t>(на 01.01.19)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   2020 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Отклонение(+/)</a:t>
                      </a:r>
                      <a:endParaRPr lang="ru-RU" sz="1400" dirty="0"/>
                    </a:p>
                  </a:txBody>
                  <a:tcPr/>
                </a:tc>
              </a:tr>
              <a:tr h="72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Оценка недвижимости, признание прав и регулирование отношений по муниципальной собственности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150,0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200,0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50,0 </a:t>
                      </a:r>
                    </a:p>
                  </a:txBody>
                  <a:tcPr marL="68580" marR="68580" marT="0" marB="0" anchor="ctr"/>
                </a:tc>
              </a:tr>
              <a:tr h="800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мероприятий по техническому обследованию и ремонту муниципального жилищного фонда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1 300,0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500,0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-800,0 </a:t>
                      </a:r>
                    </a:p>
                  </a:txBody>
                  <a:tcPr marL="68580" marR="68580" marT="0" marB="0" anchor="ctr"/>
                </a:tc>
              </a:tr>
              <a:tr h="773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 по сносу аварийных многоквартирных домов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200,0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200,0 </a:t>
                      </a:r>
                    </a:p>
                  </a:txBody>
                  <a:tcPr marL="68580" marR="68580" marT="0" marB="0" anchor="ctr"/>
                </a:tc>
              </a:tr>
              <a:tr h="773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содержание муниципального жилищного фонда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300,0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361,5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61,5 </a:t>
                      </a:r>
                    </a:p>
                  </a:txBody>
                  <a:tcPr marL="68580" marR="68580" marT="0" marB="0" anchor="ctr"/>
                </a:tc>
              </a:tr>
              <a:tr h="7732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Взносы на капитальный ремонт общего имущества многоквартирных домов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1 623,1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2 208,5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585,4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524" name="TextBox 5"/>
          <p:cNvSpPr txBox="1">
            <a:spLocks noChangeArrowheads="1"/>
          </p:cNvSpPr>
          <p:nvPr/>
        </p:nvSpPr>
        <p:spPr bwMode="auto">
          <a:xfrm>
            <a:off x="7429500" y="2214563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/>
              <a:t>     (тыс.руб)</a:t>
            </a:r>
          </a:p>
        </p:txBody>
      </p:sp>
      <p:pic>
        <p:nvPicPr>
          <p:cNvPr id="20525" name="Содержимое 7" descr="65062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96752"/>
            <a:ext cx="4000500" cy="864096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1200329"/>
          </a:xfr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Подраздел 0501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527" name="TextBox 9"/>
          <p:cNvSpPr txBox="1">
            <a:spLocks noChangeArrowheads="1"/>
          </p:cNvSpPr>
          <p:nvPr/>
        </p:nvSpPr>
        <p:spPr bwMode="auto">
          <a:xfrm>
            <a:off x="4429125" y="500063"/>
            <a:ext cx="4286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/>
              <a:t>«ЖИЛИЩНОЕ </a:t>
            </a:r>
          </a:p>
          <a:p>
            <a:pPr algn="ctr" eaLnBrk="0" hangingPunct="0"/>
            <a:r>
              <a:rPr lang="ru-RU" sz="4000" b="1"/>
              <a:t>ХОЗЯЙСТВО»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2060848"/>
          <a:ext cx="9036496" cy="463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642"/>
                <a:gridCol w="2347854"/>
              </a:tblGrid>
              <a:tr h="6089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мероприятия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План 2020 г</a:t>
                      </a:r>
                      <a:endParaRPr lang="ru-RU" sz="2000" dirty="0"/>
                    </a:p>
                  </a:txBody>
                  <a:tcPr/>
                </a:tc>
              </a:tr>
              <a:tr h="759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Строительство объектов топливно-энергетического комплекса и жилищно-коммунального хозяйства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3 686,2 </a:t>
                      </a:r>
                    </a:p>
                  </a:txBody>
                  <a:tcPr marL="68580" marR="68580" marT="0" marB="0" anchor="ctr"/>
                </a:tc>
              </a:tr>
              <a:tr h="711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Модернизация и капитальный ремонт объектов топливно-энергетического комплекса и жилищно-коммунального хозяйства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450,0 </a:t>
                      </a:r>
                    </a:p>
                  </a:txBody>
                  <a:tcPr marL="68580" marR="68580" marT="0" marB="0" anchor="ctr"/>
                </a:tc>
              </a:tr>
              <a:tr h="97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Возмещение расходов граждан на организацию стационарного электроснабжения в связи с отсутствием в населенном пункте централизованного электроснабжения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34,3 </a:t>
                      </a:r>
                    </a:p>
                  </a:txBody>
                  <a:tcPr marL="68580" marR="68580" marT="0" marB="0" anchor="ctr"/>
                </a:tc>
              </a:tr>
              <a:tr h="687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Содержание имущества, находящегося в муниципальной собственности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1 319,1 </a:t>
                      </a:r>
                    </a:p>
                  </a:txBody>
                  <a:tcPr marL="68580" marR="68580" marT="0" marB="0" anchor="ctr"/>
                </a:tc>
              </a:tr>
              <a:tr h="687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Разработка и актуализация схем коммунальной инфраструктуры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500,0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538" name="TextBox 5"/>
          <p:cNvSpPr txBox="1">
            <a:spLocks noChangeArrowheads="1"/>
          </p:cNvSpPr>
          <p:nvPr/>
        </p:nvSpPr>
        <p:spPr bwMode="auto">
          <a:xfrm>
            <a:off x="7164288" y="1628800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dirty="0"/>
              <a:t>     (</a:t>
            </a:r>
            <a:r>
              <a:rPr lang="ru-RU" sz="2000" b="1" dirty="0" err="1"/>
              <a:t>тыс.руб</a:t>
            </a:r>
            <a:r>
              <a:rPr lang="ru-RU" sz="2000" b="1" dirty="0"/>
              <a:t>)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95191"/>
            <a:ext cx="4139952" cy="646331"/>
          </a:xfr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Подраздел 0502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540" name="TextBox 9"/>
          <p:cNvSpPr txBox="1">
            <a:spLocks noChangeArrowheads="1"/>
          </p:cNvSpPr>
          <p:nvPr/>
        </p:nvSpPr>
        <p:spPr bwMode="auto">
          <a:xfrm>
            <a:off x="3643313" y="428625"/>
            <a:ext cx="5500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dirty="0"/>
              <a:t>  «КОММУНАЛЬНОЕ </a:t>
            </a:r>
          </a:p>
          <a:p>
            <a:pPr algn="ctr" eaLnBrk="0" hangingPunct="0"/>
            <a:r>
              <a:rPr lang="ru-RU" sz="4000" b="1" dirty="0"/>
              <a:t>ХОЗЯЙСТВО»</a:t>
            </a:r>
          </a:p>
        </p:txBody>
      </p:sp>
      <p:pic>
        <p:nvPicPr>
          <p:cNvPr id="21541" name="Содержимое 3" descr="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0679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0"/>
            <a:ext cx="5436097" cy="2000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«Благоустройство»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pic>
        <p:nvPicPr>
          <p:cNvPr id="22531" name="Содержимое 3" descr="08781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71563"/>
            <a:ext cx="3995936" cy="1525587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780927"/>
          <a:ext cx="9144032" cy="407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47"/>
                <a:gridCol w="1941937"/>
                <a:gridCol w="1584176"/>
                <a:gridCol w="1331672"/>
              </a:tblGrid>
              <a:tr h="9241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мероприятия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 </a:t>
                      </a:r>
                    </a:p>
                    <a:p>
                      <a:pPr algn="ctr"/>
                      <a:r>
                        <a:rPr lang="ru-RU" dirty="0" smtClean="0"/>
                        <a:t>(на 01.01.19г)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 </a:t>
                      </a:r>
                    </a:p>
                    <a:p>
                      <a:pPr algn="ctr"/>
                      <a:r>
                        <a:rPr lang="ru-RU" dirty="0" smtClean="0"/>
                        <a:t>2020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(+/)</a:t>
                      </a:r>
                      <a:endParaRPr lang="ru-RU" dirty="0"/>
                    </a:p>
                  </a:txBody>
                  <a:tcPr/>
                </a:tc>
              </a:tr>
              <a:tr h="130455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Реализация программ формирования современной городской среды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498,9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300,0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-198,9</a:t>
                      </a:r>
                      <a:endParaRPr lang="ru-RU" sz="2000" b="1" dirty="0"/>
                    </a:p>
                  </a:txBody>
                  <a:tcPr/>
                </a:tc>
              </a:tr>
              <a:tr h="92417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Организация ритуальных услуг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60,0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+30,0</a:t>
                      </a:r>
                      <a:endParaRPr lang="ru-RU" sz="2000" b="1" dirty="0"/>
                    </a:p>
                  </a:txBody>
                  <a:tcPr/>
                </a:tc>
              </a:tr>
              <a:tr h="92417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528,9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360,0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-168,9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64" name="TextBox 5"/>
          <p:cNvSpPr txBox="1">
            <a:spLocks noChangeArrowheads="1"/>
          </p:cNvSpPr>
          <p:nvPr/>
        </p:nvSpPr>
        <p:spPr bwMode="auto">
          <a:xfrm>
            <a:off x="7572375" y="2143125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/>
              <a:t>(</a:t>
            </a:r>
            <a:r>
              <a:rPr lang="ru-RU" sz="2400" b="1" dirty="0" err="1"/>
              <a:t>тыс.руб</a:t>
            </a:r>
            <a:r>
              <a:rPr lang="ru-RU" sz="2400" b="1" dirty="0"/>
              <a:t>)</a:t>
            </a: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0" y="142853"/>
            <a:ext cx="4000496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Подраздел 0503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5" y="0"/>
            <a:ext cx="5000625" cy="2000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900" b="1" dirty="0" smtClean="0"/>
              <a:t>«Охрана окружающей среды»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pic>
        <p:nvPicPr>
          <p:cNvPr id="22531" name="Содержимое 3" descr="08781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71563"/>
            <a:ext cx="3995936" cy="1525587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780926"/>
          <a:ext cx="9144000" cy="41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3751"/>
                <a:gridCol w="1850249"/>
              </a:tblGrid>
              <a:tr h="7928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мероприятия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</a:tr>
              <a:tr h="181156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Мероприятия</a:t>
                      </a:r>
                      <a:r>
                        <a:rPr lang="ru-RU" sz="2400" b="1" baseline="0" dirty="0" smtClean="0"/>
                        <a:t> в сфере обращения с отходами производства и потребления</a:t>
                      </a:r>
                    </a:p>
                    <a:p>
                      <a:r>
                        <a:rPr lang="ru-RU" sz="2400" b="1" baseline="0" dirty="0" smtClean="0"/>
                        <a:t>(создание мест накопления ТКО)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1965,0</a:t>
                      </a:r>
                      <a:endParaRPr lang="ru-RU" sz="2400" b="1" dirty="0"/>
                    </a:p>
                  </a:txBody>
                  <a:tcPr/>
                </a:tc>
              </a:tr>
              <a:tr h="147268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Мероприятия по улучшению экологической обстановки (содержание и рекультивация действующих </a:t>
                      </a:r>
                      <a:r>
                        <a:rPr lang="ru-RU" sz="2400" b="1" dirty="0" err="1" smtClean="0"/>
                        <a:t>свалок,ликвидация</a:t>
                      </a:r>
                      <a:r>
                        <a:rPr lang="ru-RU" sz="2400" b="1" dirty="0" smtClean="0"/>
                        <a:t> несанкционированных)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700,0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64" name="TextBox 5"/>
          <p:cNvSpPr txBox="1">
            <a:spLocks noChangeArrowheads="1"/>
          </p:cNvSpPr>
          <p:nvPr/>
        </p:nvSpPr>
        <p:spPr bwMode="auto">
          <a:xfrm>
            <a:off x="7572375" y="2143125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/>
              <a:t>(</a:t>
            </a:r>
            <a:r>
              <a:rPr lang="ru-RU" sz="2400" b="1" dirty="0" err="1"/>
              <a:t>тыс.руб</a:t>
            </a:r>
            <a:r>
              <a:rPr lang="ru-RU" sz="2400" b="1" dirty="0"/>
              <a:t>)</a:t>
            </a:r>
          </a:p>
        </p:txBody>
      </p:sp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0" y="142853"/>
            <a:ext cx="4000496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Подраздел </a:t>
            </a:r>
            <a:r>
              <a:rPr lang="ru-RU" sz="3600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0605</a:t>
            </a:r>
            <a:endParaRPr lang="ru-RU" sz="36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93825"/>
            <a:ext cx="4000500" cy="517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3580479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07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000500" y="214313"/>
            <a:ext cx="4929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400" b="1"/>
              <a:t>«ОБРАЗОВАНИЕ»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2288" y="2928934"/>
            <a:ext cx="386413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50800"/>
                <a:solidFill>
                  <a:srgbClr val="370B2A"/>
                </a:solidFill>
              </a:rPr>
              <a:t>  </a:t>
            </a:r>
          </a:p>
          <a:p>
            <a:pPr algn="ctr" eaLnBrk="0" hangingPunct="0">
              <a:defRPr/>
            </a:pPr>
            <a:r>
              <a:rPr lang="ru-RU" sz="5400" b="1" dirty="0">
                <a:ln w="50800"/>
                <a:solidFill>
                  <a:srgbClr val="370B2A"/>
                </a:solidFill>
              </a:rPr>
              <a:t>  </a:t>
            </a:r>
            <a:r>
              <a:rPr lang="ru-RU" sz="5400" b="1" dirty="0" smtClean="0">
                <a:ln w="50800"/>
                <a:solidFill>
                  <a:srgbClr val="370B2A"/>
                </a:solidFill>
              </a:rPr>
              <a:t>464 451,1</a:t>
            </a:r>
            <a:r>
              <a:rPr lang="ru-RU" sz="3600" b="1" dirty="0" smtClean="0">
                <a:ln w="50800"/>
                <a:solidFill>
                  <a:srgbClr val="370B2A"/>
                </a:solidFill>
              </a:rPr>
              <a:t>т.р</a:t>
            </a:r>
            <a:endParaRPr lang="ru-RU" sz="3600" b="1" dirty="0">
              <a:ln w="50800"/>
              <a:solidFill>
                <a:srgbClr val="370B2A"/>
              </a:solidFill>
            </a:endParaRPr>
          </a:p>
        </p:txBody>
      </p:sp>
      <p:sp>
        <p:nvSpPr>
          <p:cNvPr id="24582" name="Выноска со стрелкой влево 7"/>
          <p:cNvSpPr>
            <a:spLocks noChangeArrowheads="1"/>
          </p:cNvSpPr>
          <p:nvPr/>
        </p:nvSpPr>
        <p:spPr bwMode="auto">
          <a:xfrm>
            <a:off x="4429125" y="1000125"/>
            <a:ext cx="4357688" cy="1000125"/>
          </a:xfrm>
          <a:prstGeom prst="leftArrowCallout">
            <a:avLst>
              <a:gd name="adj1" fmla="val 25000"/>
              <a:gd name="adj2" fmla="val 25000"/>
              <a:gd name="adj3" fmla="val 24993"/>
              <a:gd name="adj4" fmla="val 64977"/>
            </a:avLst>
          </a:prstGeom>
          <a:solidFill>
            <a:schemeClr val="tx1">
              <a:alpha val="9882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</a:rPr>
              <a:t>общее образование</a:t>
            </a:r>
          </a:p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271 821,1т.р</a:t>
            </a:r>
            <a:endParaRPr lang="ru-RU" sz="2400" b="1" dirty="0"/>
          </a:p>
        </p:txBody>
      </p:sp>
      <p:sp>
        <p:nvSpPr>
          <p:cNvPr id="24583" name="Выноска со стрелкой влево 8"/>
          <p:cNvSpPr>
            <a:spLocks noChangeArrowheads="1"/>
          </p:cNvSpPr>
          <p:nvPr/>
        </p:nvSpPr>
        <p:spPr bwMode="auto">
          <a:xfrm>
            <a:off x="4357688" y="2143125"/>
            <a:ext cx="4429125" cy="1000125"/>
          </a:xfrm>
          <a:prstGeom prst="leftArrowCallout">
            <a:avLst>
              <a:gd name="adj1" fmla="val 25000"/>
              <a:gd name="adj2" fmla="val 25000"/>
              <a:gd name="adj3" fmla="val 24993"/>
              <a:gd name="adj4" fmla="val 6497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</a:rPr>
              <a:t>дошкольное </a:t>
            </a:r>
          </a:p>
          <a:p>
            <a:pPr algn="ctr" eaLnBrk="0" hangingPunct="0"/>
            <a:r>
              <a:rPr lang="ru-RU" sz="2400" b="1" dirty="0">
                <a:solidFill>
                  <a:srgbClr val="000000"/>
                </a:solidFill>
              </a:rPr>
              <a:t>образование</a:t>
            </a:r>
          </a:p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</a:rPr>
              <a:t>142 291,5</a:t>
            </a:r>
            <a:endParaRPr lang="ru-RU" dirty="0"/>
          </a:p>
        </p:txBody>
      </p:sp>
      <p:sp>
        <p:nvSpPr>
          <p:cNvPr id="24584" name="Выноска со стрелкой влево 9"/>
          <p:cNvSpPr>
            <a:spLocks noChangeArrowheads="1"/>
          </p:cNvSpPr>
          <p:nvPr/>
        </p:nvSpPr>
        <p:spPr bwMode="auto">
          <a:xfrm>
            <a:off x="4500563" y="4572000"/>
            <a:ext cx="4429125" cy="1000125"/>
          </a:xfrm>
          <a:prstGeom prst="leftArrowCallout">
            <a:avLst>
              <a:gd name="adj1" fmla="val 25000"/>
              <a:gd name="adj2" fmla="val 25000"/>
              <a:gd name="adj3" fmla="val 24993"/>
              <a:gd name="adj4" fmla="val 6497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молодежная политика и </a:t>
            </a: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оздоровление детей </a:t>
            </a: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3 223,3 </a:t>
            </a:r>
            <a:r>
              <a:rPr lang="ru-RU" sz="2000" b="1" dirty="0" err="1">
                <a:solidFill>
                  <a:srgbClr val="000000"/>
                </a:solidFill>
              </a:rPr>
              <a:t>т.р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4585" name="Выноска со стрелкой влево 10"/>
          <p:cNvSpPr>
            <a:spLocks noChangeArrowheads="1"/>
          </p:cNvSpPr>
          <p:nvPr/>
        </p:nvSpPr>
        <p:spPr bwMode="auto">
          <a:xfrm>
            <a:off x="4572000" y="5715000"/>
            <a:ext cx="4357688" cy="1143000"/>
          </a:xfrm>
          <a:prstGeom prst="leftArrowCallout">
            <a:avLst>
              <a:gd name="adj1" fmla="val 25000"/>
              <a:gd name="adj2" fmla="val 25000"/>
              <a:gd name="adj3" fmla="val 24993"/>
              <a:gd name="adj4" fmla="val 6497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200" b="1" dirty="0">
                <a:solidFill>
                  <a:srgbClr val="000000"/>
                </a:solidFill>
              </a:rPr>
              <a:t> другие вопросы в</a:t>
            </a:r>
          </a:p>
          <a:p>
            <a:pPr algn="ctr" eaLnBrk="0" hangingPunct="0"/>
            <a:r>
              <a:rPr lang="ru-RU" sz="2200" b="1" dirty="0">
                <a:solidFill>
                  <a:srgbClr val="000000"/>
                </a:solidFill>
              </a:rPr>
              <a:t> области образования</a:t>
            </a:r>
          </a:p>
          <a:p>
            <a:pPr algn="ctr" eaLnBrk="0" hangingPunct="0"/>
            <a:r>
              <a:rPr lang="ru-RU" sz="2200" b="1" dirty="0" smtClean="0">
                <a:solidFill>
                  <a:srgbClr val="000000"/>
                </a:solidFill>
              </a:rPr>
              <a:t>10 254,9,0 </a:t>
            </a:r>
            <a:r>
              <a:rPr lang="ru-RU" sz="2200" b="1" dirty="0" err="1" smtClean="0">
                <a:solidFill>
                  <a:srgbClr val="000000"/>
                </a:solidFill>
              </a:rPr>
              <a:t>т.р</a:t>
            </a:r>
            <a:endParaRPr lang="ru-RU" sz="2200" b="1" dirty="0"/>
          </a:p>
        </p:txBody>
      </p:sp>
      <p:sp>
        <p:nvSpPr>
          <p:cNvPr id="24586" name="Выноска со стрелкой влево 9"/>
          <p:cNvSpPr>
            <a:spLocks noChangeArrowheads="1"/>
          </p:cNvSpPr>
          <p:nvPr/>
        </p:nvSpPr>
        <p:spPr bwMode="auto">
          <a:xfrm>
            <a:off x="4429125" y="3286125"/>
            <a:ext cx="4429125" cy="1000125"/>
          </a:xfrm>
          <a:prstGeom prst="leftArrowCallout">
            <a:avLst>
              <a:gd name="adj1" fmla="val 25000"/>
              <a:gd name="adj2" fmla="val 25000"/>
              <a:gd name="adj3" fmla="val 24993"/>
              <a:gd name="adj4" fmla="val 6497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Дополнительное </a:t>
            </a: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образование</a:t>
            </a: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36 860,3 </a:t>
            </a:r>
            <a:r>
              <a:rPr lang="ru-RU" sz="2000" b="1" dirty="0" err="1" smtClean="0">
                <a:solidFill>
                  <a:srgbClr val="000000"/>
                </a:solidFill>
              </a:rPr>
              <a:t>т.р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0"/>
            <a:ext cx="90011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/>
              <a:t>Подраздел  0701  Дошкольное образование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404665"/>
            <a:ext cx="5545137" cy="1963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1207" name="Group 87"/>
          <p:cNvGraphicFramePr>
            <a:graphicFrameLocks noGrp="1"/>
          </p:cNvGraphicFramePr>
          <p:nvPr>
            <p:ph/>
          </p:nvPr>
        </p:nvGraphicFramePr>
        <p:xfrm>
          <a:off x="0" y="1620728"/>
          <a:ext cx="9252520" cy="4824536"/>
        </p:xfrm>
        <a:graphic>
          <a:graphicData uri="http://schemas.openxmlformats.org/drawingml/2006/table">
            <a:tbl>
              <a:tblPr/>
              <a:tblGrid>
                <a:gridCol w="4355976"/>
                <a:gridCol w="3744416"/>
                <a:gridCol w="1152128"/>
              </a:tblGrid>
              <a:tr h="6561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2019 год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(на 01.11.19)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+/-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015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83 430,1 - ОБ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54 142,9 - МБ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urier New" pitchFamily="49" charset="0"/>
                        </a:rPr>
                        <a:t>Субсидии бюджетным учреждениям на выполнение муниципального задания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urier New" pitchFamily="49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ИНЫЕ ЦЕЛИ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2244,0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т.р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– компенсация оплаты ЖКУ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766,6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т.р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- обеспечение пожарной безопасности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4138,8 –иные цели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82 760,4- ОБ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56 600,0- МБ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ourier New" pitchFamily="49" charset="0"/>
                        </a:rPr>
                        <a:t>Субсидии бюджетным учреждениям на выполнение муниципального задания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ourier New" pitchFamily="49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ИНЫЕ ЦЕЛИ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2076,1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т.р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– компенсация оплаты ЖКУ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855,0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т.р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- обеспечение пожарной безопасности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8" name="Text Box 23"/>
          <p:cNvSpPr txBox="1">
            <a:spLocks noChangeArrowheads="1"/>
          </p:cNvSpPr>
          <p:nvPr/>
        </p:nvSpPr>
        <p:spPr bwMode="auto">
          <a:xfrm>
            <a:off x="7466013" y="1196752"/>
            <a:ext cx="16779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dirty="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928938" y="44450"/>
            <a:ext cx="6215062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/>
              <a:t>Подраздел 0702 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3600" b="1"/>
              <a:t>«ОБЩЕЕ ОБРАЗОВАНИЕ»</a:t>
            </a:r>
          </a:p>
          <a:p>
            <a:pPr algn="ctr" eaLnBrk="0" hangingPunct="0">
              <a:spcBef>
                <a:spcPct val="50000"/>
              </a:spcBef>
            </a:pPr>
            <a:endParaRPr lang="ru-RU" sz="3600" b="1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6525"/>
            <a:ext cx="2557462" cy="147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8" name="Text Box 93"/>
          <p:cNvSpPr txBox="1">
            <a:spLocks noChangeArrowheads="1"/>
          </p:cNvSpPr>
          <p:nvPr/>
        </p:nvSpPr>
        <p:spPr bwMode="auto">
          <a:xfrm>
            <a:off x="7429500" y="2143125"/>
            <a:ext cx="15478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/>
              <a:t>тыс. руб</a:t>
            </a:r>
            <a:r>
              <a:rPr lang="ru-RU"/>
              <a:t>.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/>
          </p:nvPr>
        </p:nvGraphicFramePr>
        <p:xfrm>
          <a:off x="142875" y="1643063"/>
          <a:ext cx="8929750" cy="512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1794469"/>
                <a:gridCol w="1440160"/>
                <a:gridCol w="720080"/>
                <a:gridCol w="1260265"/>
              </a:tblGrid>
              <a:tr h="8761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</a:t>
                      </a:r>
                    </a:p>
                    <a:p>
                      <a:pPr algn="ctr"/>
                      <a:r>
                        <a:rPr lang="ru-RU" sz="1400" dirty="0" smtClean="0"/>
                        <a:t>(план на 01.11.19)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800" dirty="0" smtClean="0"/>
                        <a:t>2020 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800" dirty="0" smtClean="0"/>
                        <a:t>+/-</a:t>
                      </a:r>
                      <a:endParaRPr lang="ru-RU" sz="1800" dirty="0"/>
                    </a:p>
                  </a:txBody>
                  <a:tcPr/>
                </a:tc>
              </a:tr>
              <a:tr h="5224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 </a:t>
                      </a:r>
                      <a:endParaRPr lang="ru-RU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266 922,8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271 821,1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549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субсидии на выполнение МЗ:</a:t>
                      </a:r>
                    </a:p>
                    <a:p>
                      <a:pPr algn="ctr"/>
                      <a:r>
                        <a:rPr lang="ru-RU" sz="1600" b="1" dirty="0" smtClean="0"/>
                        <a:t>ШКОЛЫ: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79 423,9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83 400,0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 smtClean="0"/>
                    </a:p>
                  </a:txBody>
                  <a:tcPr/>
                </a:tc>
              </a:tr>
              <a:tr h="331133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167 900,5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177 779,0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ОБ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84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Питание обучающихся,</a:t>
                      </a:r>
                    </a:p>
                    <a:p>
                      <a:pPr algn="ctr"/>
                      <a:r>
                        <a:rPr lang="ru-RU" sz="1600" b="1" dirty="0" smtClean="0"/>
                        <a:t>проживающих</a:t>
                      </a:r>
                      <a:r>
                        <a:rPr lang="ru-RU" sz="1600" b="1" baseline="0" dirty="0" smtClean="0"/>
                        <a:t> в интернате</a:t>
                      </a:r>
                      <a:endParaRPr lang="ru-RU" sz="1600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17,9</a:t>
                      </a:r>
                    </a:p>
                    <a:p>
                      <a:pPr algn="ctr"/>
                      <a:r>
                        <a:rPr lang="ru-RU" sz="1600" b="1" dirty="0" smtClean="0"/>
                        <a:t>52,2</a:t>
                      </a:r>
                      <a:endParaRPr lang="ru-RU" sz="1600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37,1</a:t>
                      </a:r>
                    </a:p>
                    <a:p>
                      <a:pPr algn="ctr"/>
                      <a:r>
                        <a:rPr lang="ru-RU" sz="1600" b="1" dirty="0" smtClean="0"/>
                        <a:t>79,0</a:t>
                      </a:r>
                      <a:endParaRPr lang="ru-RU" sz="1600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ОБ</a:t>
                      </a:r>
                    </a:p>
                    <a:p>
                      <a:pPr algn="ctr"/>
                      <a:r>
                        <a:rPr lang="ru-RU" sz="1600" b="1" dirty="0" smtClean="0"/>
                        <a:t>МБ</a:t>
                      </a:r>
                      <a:endParaRPr lang="ru-RU" sz="1600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5549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Соц.поддержка специалистов на селе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0,8</a:t>
                      </a:r>
                    </a:p>
                    <a:p>
                      <a:pPr algn="ctr"/>
                      <a:r>
                        <a:rPr lang="ru-RU" sz="1600" b="1" dirty="0" smtClean="0"/>
                        <a:t>80,8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1,3</a:t>
                      </a:r>
                    </a:p>
                    <a:p>
                      <a:pPr algn="ctr"/>
                      <a:r>
                        <a:rPr lang="ru-RU" sz="1600" b="1" dirty="0" smtClean="0"/>
                        <a:t>58,7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ОБ</a:t>
                      </a:r>
                    </a:p>
                    <a:p>
                      <a:pPr algn="ctr"/>
                      <a:r>
                        <a:rPr lang="ru-RU" sz="1600" b="1" dirty="0" smtClean="0"/>
                        <a:t>МБ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221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Меры соц.поддержки специалистов на селе(компенсация оплаты услуг</a:t>
                      </a:r>
                      <a:r>
                        <a:rPr lang="ru-RU" sz="1600" b="1" baseline="0" dirty="0" smtClean="0"/>
                        <a:t> ЖКХ)</a:t>
                      </a:r>
                      <a:endParaRPr lang="ru-RU" sz="16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7737,6</a:t>
                      </a:r>
                      <a:endParaRPr lang="ru-RU" sz="16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8300,0</a:t>
                      </a:r>
                      <a:endParaRPr lang="ru-RU" sz="16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ОБ</a:t>
                      </a:r>
                      <a:endParaRPr lang="ru-RU" sz="16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659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Иные цели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3597,9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МБ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6685" name="TextBox 5"/>
          <p:cNvSpPr txBox="1">
            <a:spLocks noChangeArrowheads="1"/>
          </p:cNvSpPr>
          <p:nvPr/>
        </p:nvSpPr>
        <p:spPr bwMode="auto">
          <a:xfrm>
            <a:off x="7500938" y="128587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(тыс.рублей)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928938" y="44450"/>
            <a:ext cx="6215062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/>
              <a:t>Подраздел 0702 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3600" b="1"/>
              <a:t>«ОБЩЕЕ ОБРАЗОВАНИЕ»</a:t>
            </a:r>
          </a:p>
          <a:p>
            <a:pPr algn="ctr" eaLnBrk="0" hangingPunct="0">
              <a:spcBef>
                <a:spcPct val="50000"/>
              </a:spcBef>
            </a:pPr>
            <a:endParaRPr lang="ru-RU" sz="3600" b="1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6525"/>
            <a:ext cx="2557462" cy="147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8" name="Text Box 93"/>
          <p:cNvSpPr txBox="1">
            <a:spLocks noChangeArrowheads="1"/>
          </p:cNvSpPr>
          <p:nvPr/>
        </p:nvSpPr>
        <p:spPr bwMode="auto">
          <a:xfrm>
            <a:off x="7429500" y="2143125"/>
            <a:ext cx="15478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/>
              <a:t>тыс. руб</a:t>
            </a:r>
            <a:r>
              <a:rPr lang="ru-RU"/>
              <a:t>.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/>
          </p:nvPr>
        </p:nvGraphicFramePr>
        <p:xfrm>
          <a:off x="142875" y="1643063"/>
          <a:ext cx="8929750" cy="512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069"/>
                <a:gridCol w="1296144"/>
                <a:gridCol w="1728192"/>
                <a:gridCol w="1296144"/>
                <a:gridCol w="684201"/>
              </a:tblGrid>
              <a:tr h="4177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</a:t>
                      </a:r>
                    </a:p>
                    <a:p>
                      <a:pPr algn="ctr"/>
                      <a:r>
                        <a:rPr lang="ru-RU" sz="1400" dirty="0" smtClean="0"/>
                        <a:t>(план на 01.11.19)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800" dirty="0" smtClean="0"/>
                        <a:t>2020 г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800" dirty="0" smtClean="0"/>
                        <a:t>+/-</a:t>
                      </a:r>
                      <a:endParaRPr lang="ru-RU" sz="1800" dirty="0"/>
                    </a:p>
                  </a:txBody>
                  <a:tcPr/>
                </a:tc>
              </a:tr>
              <a:tr h="5549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Мероприятия в области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296,4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 smtClean="0"/>
                    </a:p>
                  </a:txBody>
                  <a:tcPr/>
                </a:tc>
              </a:tr>
              <a:tr h="331133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84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Обеспечение пожарной</a:t>
                      </a:r>
                      <a:r>
                        <a:rPr lang="ru-RU" sz="1600" b="1" baseline="0" dirty="0" smtClean="0"/>
                        <a:t> безопасности</a:t>
                      </a:r>
                      <a:endParaRPr lang="ru-RU" sz="1600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2019,5</a:t>
                      </a:r>
                      <a:endParaRPr lang="ru-RU" sz="2000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1045,0</a:t>
                      </a:r>
                      <a:endParaRPr lang="ru-RU" sz="2000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МБ</a:t>
                      </a:r>
                      <a:endParaRPr lang="ru-RU" sz="1600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161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Приобретение автобуса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2020,0</a:t>
                      </a:r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*</a:t>
                      </a:r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мб+об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221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МПП «Повышение качества образования»(олимпиады,</a:t>
                      </a:r>
                    </a:p>
                    <a:p>
                      <a:pPr algn="ctr"/>
                      <a:r>
                        <a:rPr lang="ru-RU" sz="1600" b="1" dirty="0" err="1" smtClean="0"/>
                        <a:t>конкурсы,стипендии</a:t>
                      </a:r>
                      <a:r>
                        <a:rPr lang="ru-RU" sz="1600" b="1" dirty="0" smtClean="0"/>
                        <a:t>)</a:t>
                      </a:r>
                      <a:endParaRPr lang="ru-RU" sz="16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*</a:t>
                      </a:r>
                      <a:endParaRPr lang="ru-RU" sz="20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166,0</a:t>
                      </a:r>
                      <a:endParaRPr lang="ru-RU" sz="20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МБ</a:t>
                      </a:r>
                      <a:endParaRPr lang="ru-RU" sz="16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1966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Ремонт</a:t>
                      </a:r>
                      <a:r>
                        <a:rPr lang="ru-RU" sz="1600" b="1" baseline="0" dirty="0" smtClean="0"/>
                        <a:t> спортзала в МОУ «</a:t>
                      </a:r>
                      <a:r>
                        <a:rPr lang="ru-RU" sz="1600" b="1" baseline="0" dirty="0" err="1" smtClean="0"/>
                        <a:t>Ошевенская</a:t>
                      </a:r>
                      <a:r>
                        <a:rPr lang="ru-RU" sz="1600" b="1" baseline="0" dirty="0" smtClean="0"/>
                        <a:t> СОШ»</a:t>
                      </a:r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2148,1</a:t>
                      </a:r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6599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МП «Обеспечение</a:t>
                      </a:r>
                      <a:r>
                        <a:rPr lang="ru-RU" sz="1600" b="1" baseline="0" dirty="0" smtClean="0"/>
                        <a:t> общественного порядка и профилактика преступности»(</a:t>
                      </a:r>
                      <a:r>
                        <a:rPr lang="ru-RU" sz="1600" b="1" baseline="0" dirty="0" err="1" smtClean="0"/>
                        <a:t>суд.решение</a:t>
                      </a:r>
                      <a:r>
                        <a:rPr lang="ru-RU" sz="1600" b="1" baseline="0" dirty="0" smtClean="0"/>
                        <a:t>)</a:t>
                      </a:r>
                      <a:endParaRPr lang="ru-RU" sz="16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1323,0</a:t>
                      </a:r>
                      <a:endParaRPr lang="ru-RU" sz="20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705,0</a:t>
                      </a:r>
                      <a:endParaRPr lang="ru-RU" sz="20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МБ</a:t>
                      </a:r>
                      <a:endParaRPr lang="ru-RU" sz="16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6685" name="TextBox 5"/>
          <p:cNvSpPr txBox="1">
            <a:spLocks noChangeArrowheads="1"/>
          </p:cNvSpPr>
          <p:nvPr/>
        </p:nvSpPr>
        <p:spPr bwMode="auto">
          <a:xfrm>
            <a:off x="7500938" y="128587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(тыс.рублей)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0"/>
            <a:ext cx="2971800" cy="2357438"/>
          </a:xfrm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298825" y="357188"/>
            <a:ext cx="58451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/>
              <a:t>ПОДРАЗДЕЛ  0703</a:t>
            </a:r>
          </a:p>
          <a:p>
            <a:pPr eaLnBrk="0" hangingPunct="0"/>
            <a:endParaRPr lang="ru-RU"/>
          </a:p>
          <a:p>
            <a:pPr eaLnBrk="0" hangingPunct="0"/>
            <a:r>
              <a:rPr lang="ru-RU" sz="3600" b="1"/>
              <a:t>«ДОПОЛНИТЕЛЬНОЕ </a:t>
            </a:r>
          </a:p>
          <a:p>
            <a:pPr eaLnBrk="0" hangingPunct="0"/>
            <a:r>
              <a:rPr lang="ru-RU" sz="3600" b="1"/>
              <a:t>ОБРАЗОВАНИЕ ДЕТЕЙ»</a:t>
            </a:r>
          </a:p>
          <a:p>
            <a:pPr eaLnBrk="0" hangingPunct="0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714625"/>
          <a:ext cx="9144000" cy="43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728"/>
                <a:gridCol w="2310440"/>
                <a:gridCol w="1656184"/>
                <a:gridCol w="1403648"/>
              </a:tblGrid>
              <a:tr h="14420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2019 год</a:t>
                      </a:r>
                    </a:p>
                    <a:p>
                      <a:pPr algn="ctr"/>
                      <a:r>
                        <a:rPr lang="ru-RU" sz="2000" dirty="0" smtClean="0"/>
                        <a:t>(план</a:t>
                      </a:r>
                      <a:r>
                        <a:rPr lang="ru-RU" sz="2000" baseline="0" dirty="0" smtClean="0"/>
                        <a:t>                 на 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01.11.2019г)</a:t>
                      </a: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Прогноз </a:t>
                      </a:r>
                    </a:p>
                    <a:p>
                      <a:pPr algn="ctr"/>
                      <a:r>
                        <a:rPr lang="ru-RU" sz="2000" dirty="0" smtClean="0"/>
                        <a:t>2020 года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откл</a:t>
                      </a:r>
                      <a:r>
                        <a:rPr lang="ru-RU" sz="1400" dirty="0" smtClean="0"/>
                        <a:t>.(+/-)</a:t>
                      </a:r>
                      <a:endParaRPr lang="ru-RU" sz="1400" dirty="0"/>
                    </a:p>
                  </a:txBody>
                  <a:tcPr/>
                </a:tc>
              </a:tr>
              <a:tr h="90591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Субсидии бюджетным учреждениям на выполнение муниципального задания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36 192,0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36 370,3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+180,8</a:t>
                      </a:r>
                      <a:endParaRPr lang="ru-RU" sz="2000" b="1" dirty="0"/>
                    </a:p>
                  </a:txBody>
                  <a:tcPr/>
                </a:tc>
              </a:tr>
              <a:tr h="8867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Обеспечение пожарной безопасности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100,0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8867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МПП «Спорт </a:t>
                      </a:r>
                      <a:r>
                        <a:rPr lang="ru-RU" sz="1800" b="1" dirty="0" err="1" smtClean="0"/>
                        <a:t>Каргополья</a:t>
                      </a:r>
                      <a:r>
                        <a:rPr lang="ru-RU" sz="1800" b="1" dirty="0" smtClean="0"/>
                        <a:t>»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390,0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74" name="TextBox 5"/>
          <p:cNvSpPr txBox="1">
            <a:spLocks noChangeArrowheads="1"/>
          </p:cNvSpPr>
          <p:nvPr/>
        </p:nvSpPr>
        <p:spPr bwMode="auto">
          <a:xfrm>
            <a:off x="7429500" y="1916113"/>
            <a:ext cx="1714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/>
              <a:t>     </a:t>
            </a:r>
            <a:r>
              <a:rPr lang="ru-RU" sz="2400" b="1"/>
              <a:t>(тыс.руб)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7"/>
          <p:cNvGraphicFramePr>
            <a:graphicFrameLocks noGrp="1" noChangeAspect="1"/>
          </p:cNvGraphicFramePr>
          <p:nvPr>
            <p:ph/>
          </p:nvPr>
        </p:nvGraphicFramePr>
        <p:xfrm>
          <a:off x="4051300" y="3071813"/>
          <a:ext cx="5899150" cy="373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Text Box 11"/>
          <p:cNvSpPr txBox="1">
            <a:spLocks noChangeArrowheads="1"/>
          </p:cNvSpPr>
          <p:nvPr/>
        </p:nvSpPr>
        <p:spPr bwMode="auto">
          <a:xfrm>
            <a:off x="0" y="207963"/>
            <a:ext cx="892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latin typeface="Arial" charset="0"/>
              </a:rPr>
              <a:t>Основные характеристики местного бюджета на </a:t>
            </a:r>
            <a:r>
              <a:rPr lang="ru-RU" sz="2400" b="1" dirty="0" smtClean="0">
                <a:latin typeface="Arial" charset="0"/>
              </a:rPr>
              <a:t>2020 </a:t>
            </a:r>
            <a:r>
              <a:rPr lang="ru-RU" sz="2400" b="1" dirty="0">
                <a:latin typeface="Arial" charset="0"/>
              </a:rPr>
              <a:t>год</a:t>
            </a:r>
          </a:p>
        </p:txBody>
      </p:sp>
      <p:sp>
        <p:nvSpPr>
          <p:cNvPr id="1028" name="Text Box 13"/>
          <p:cNvSpPr txBox="1">
            <a:spLocks noChangeArrowheads="1"/>
          </p:cNvSpPr>
          <p:nvPr/>
        </p:nvSpPr>
        <p:spPr bwMode="auto">
          <a:xfrm>
            <a:off x="7572375" y="571500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latin typeface="Arial" charset="0"/>
              </a:rPr>
              <a:t>Тыс.руб</a:t>
            </a:r>
          </a:p>
        </p:txBody>
      </p:sp>
      <p:sp>
        <p:nvSpPr>
          <p:cNvPr id="1029" name="AutoShape 16"/>
          <p:cNvSpPr>
            <a:spLocks noChangeArrowheads="1"/>
          </p:cNvSpPr>
          <p:nvPr/>
        </p:nvSpPr>
        <p:spPr bwMode="auto">
          <a:xfrm>
            <a:off x="6215063" y="4143375"/>
            <a:ext cx="1785937" cy="15716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</a:rPr>
              <a:t>источники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</a:rPr>
              <a:t> финанс. 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</a:rPr>
              <a:t>дефицита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</a:rPr>
              <a:t>бюджета</a:t>
            </a:r>
          </a:p>
        </p:txBody>
      </p:sp>
      <p:sp>
        <p:nvSpPr>
          <p:cNvPr id="1030" name="AutoShape 17"/>
          <p:cNvSpPr>
            <a:spLocks noChangeArrowheads="1"/>
          </p:cNvSpPr>
          <p:nvPr/>
        </p:nvSpPr>
        <p:spPr bwMode="auto">
          <a:xfrm>
            <a:off x="357188" y="4000500"/>
            <a:ext cx="1714500" cy="2138363"/>
          </a:xfrm>
          <a:prstGeom prst="flowChart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dirty="0"/>
              <a:t>Дефицит</a:t>
            </a:r>
          </a:p>
          <a:p>
            <a:pPr algn="ctr" eaLnBrk="0" hangingPunct="0"/>
            <a:r>
              <a:rPr lang="ru-RU" sz="2400" dirty="0" smtClean="0"/>
              <a:t>2191,6</a:t>
            </a:r>
            <a:endParaRPr lang="ru-RU" sz="2400" dirty="0"/>
          </a:p>
          <a:p>
            <a:pPr algn="ctr" eaLnBrk="0" hangingPunct="0"/>
            <a:r>
              <a:rPr lang="ru-RU" sz="2400" dirty="0"/>
              <a:t>тыс.руб.</a:t>
            </a:r>
          </a:p>
        </p:txBody>
      </p:sp>
      <p:sp>
        <p:nvSpPr>
          <p:cNvPr id="1031" name="Line 20"/>
          <p:cNvSpPr>
            <a:spLocks noChangeShapeType="1"/>
          </p:cNvSpPr>
          <p:nvPr/>
        </p:nvSpPr>
        <p:spPr bwMode="auto">
          <a:xfrm>
            <a:off x="2071688" y="4786313"/>
            <a:ext cx="3214687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Text Box 23"/>
          <p:cNvSpPr txBox="1">
            <a:spLocks noChangeArrowheads="1"/>
          </p:cNvSpPr>
          <p:nvPr/>
        </p:nvSpPr>
        <p:spPr bwMode="auto">
          <a:xfrm>
            <a:off x="2214563" y="5000625"/>
            <a:ext cx="300037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/>
              <a:t>Остатки на счетах</a:t>
            </a:r>
          </a:p>
          <a:p>
            <a:pPr algn="ctr" eaLnBrk="0" hangingPunct="0"/>
            <a:r>
              <a:rPr lang="ru-RU" sz="2400" b="1" dirty="0" smtClean="0"/>
              <a:t>2191,6 </a:t>
            </a:r>
            <a:r>
              <a:rPr lang="ru-RU" sz="2400" b="1" dirty="0" err="1"/>
              <a:t>тыс.р</a:t>
            </a:r>
            <a:endParaRPr lang="ru-RU" sz="2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928688"/>
          <a:ext cx="9001156" cy="2173224"/>
        </p:xfrm>
        <a:graphic>
          <a:graphicData uri="http://schemas.openxmlformats.org/drawingml/2006/table">
            <a:tbl>
              <a:tblPr/>
              <a:tblGrid>
                <a:gridCol w="5449354"/>
                <a:gridCol w="3551802"/>
              </a:tblGrid>
              <a:tr h="377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07" marR="42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24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07" marR="42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8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Прогнозируемый общий объем доходов </a:t>
                      </a:r>
                    </a:p>
                  </a:txBody>
                  <a:tcPr marL="42607" marR="42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669</a:t>
                      </a:r>
                      <a:r>
                        <a:rPr lang="ru-RU" sz="2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945,5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07" marR="42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Общий объем расходов</a:t>
                      </a:r>
                    </a:p>
                  </a:txBody>
                  <a:tcPr marL="42607" marR="42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672 137,1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07" marR="42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Calibri"/>
                          <a:cs typeface="Times New Roman"/>
                        </a:rPr>
                        <a:t>дефицит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07" marR="42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2191,6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07" marR="42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cxnSp>
        <p:nvCxnSpPr>
          <p:cNvPr id="1050" name="Прямая со стрелкой 16"/>
          <p:cNvCxnSpPr>
            <a:cxnSpLocks noChangeShapeType="1"/>
          </p:cNvCxnSpPr>
          <p:nvPr/>
        </p:nvCxnSpPr>
        <p:spPr bwMode="auto">
          <a:xfrm>
            <a:off x="2071688" y="4786313"/>
            <a:ext cx="3143250" cy="4603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285750"/>
            <a:ext cx="9144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/>
              <a:t>     </a:t>
            </a:r>
            <a:r>
              <a:rPr lang="ru-RU" sz="4400" b="1"/>
              <a:t>Подраздел 0707</a:t>
            </a:r>
          </a:p>
          <a:p>
            <a:pPr eaLnBrk="0" hangingPunct="0"/>
            <a:r>
              <a:rPr lang="ru-RU" sz="2800" b="1"/>
              <a:t> </a:t>
            </a:r>
            <a:r>
              <a:rPr lang="ru-RU" sz="3600" b="1"/>
              <a:t>«Молодежная политика </a:t>
            </a:r>
          </a:p>
          <a:p>
            <a:pPr eaLnBrk="0" hangingPunct="0"/>
            <a:r>
              <a:rPr lang="ru-RU" sz="3600" b="1"/>
              <a:t>  и оздоровление детей»</a:t>
            </a:r>
          </a:p>
        </p:txBody>
      </p:sp>
      <p:pic>
        <p:nvPicPr>
          <p:cNvPr id="28675" name="Рисунок 3" descr="1354640378_1600_1200_201001160950353842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4313"/>
            <a:ext cx="2946673" cy="200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2708921"/>
          <a:ext cx="9144001" cy="407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136"/>
                <a:gridCol w="2065049"/>
                <a:gridCol w="1800200"/>
                <a:gridCol w="1115616"/>
              </a:tblGrid>
              <a:tr h="3184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Направления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+/-</a:t>
                      </a:r>
                      <a:endParaRPr lang="ru-RU" dirty="0"/>
                    </a:p>
                  </a:txBody>
                  <a:tcPr/>
                </a:tc>
              </a:tr>
              <a:tr h="796019">
                <a:tc>
                  <a:txBody>
                    <a:bodyPr/>
                    <a:lstStyle/>
                    <a:p>
                      <a:r>
                        <a:rPr lang="ru-RU" dirty="0" smtClean="0"/>
                        <a:t>«Развитие системы отдыха, оздоровления и занятости детей и подростков на территории</a:t>
                      </a:r>
                      <a:r>
                        <a:rPr lang="ru-RU" baseline="0" dirty="0" smtClean="0"/>
                        <a:t> МО»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2542,6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:</a:t>
                      </a:r>
                    </a:p>
                    <a:p>
                      <a:r>
                        <a:rPr lang="ru-RU" dirty="0" smtClean="0"/>
                        <a:t>  2</a:t>
                      </a:r>
                      <a:r>
                        <a:rPr lang="ru-RU" baseline="0" dirty="0" smtClean="0"/>
                        <a:t> 242,6  -ОБ</a:t>
                      </a:r>
                    </a:p>
                    <a:p>
                      <a:r>
                        <a:rPr lang="ru-RU" baseline="0" dirty="0" smtClean="0"/>
                        <a:t>    300,0  – МБ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2758,3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:</a:t>
                      </a:r>
                    </a:p>
                    <a:p>
                      <a:r>
                        <a:rPr lang="ru-RU" dirty="0" smtClean="0"/>
                        <a:t>  2</a:t>
                      </a:r>
                      <a:r>
                        <a:rPr lang="ru-RU" baseline="0" dirty="0" smtClean="0"/>
                        <a:t> 408,3  -ОБ</a:t>
                      </a:r>
                    </a:p>
                    <a:p>
                      <a:r>
                        <a:rPr lang="ru-RU" baseline="0" dirty="0" smtClean="0"/>
                        <a:t>    350,0  – МБ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800" b="1" dirty="0" smtClean="0"/>
                        <a:t>+215,7</a:t>
                      </a:r>
                      <a:endParaRPr lang="ru-RU" sz="1800" b="1" dirty="0"/>
                    </a:p>
                  </a:txBody>
                  <a:tcPr/>
                </a:tc>
              </a:tr>
              <a:tr h="1034824">
                <a:tc>
                  <a:txBody>
                    <a:bodyPr/>
                    <a:lstStyle/>
                    <a:p>
                      <a:r>
                        <a:rPr lang="ru-RU" dirty="0" smtClean="0"/>
                        <a:t>В рамках</a:t>
                      </a:r>
                      <a:r>
                        <a:rPr lang="ru-RU" baseline="0" dirty="0" smtClean="0"/>
                        <a:t> МП  мероприятия в сфере патриотического воспитания и молодежной политики, временной занятости подростков ,иные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+135,0</a:t>
                      </a:r>
                      <a:endParaRPr lang="ru-RU" b="1" dirty="0"/>
                    </a:p>
                  </a:txBody>
                  <a:tcPr/>
                </a:tc>
              </a:tr>
              <a:tr h="803076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временной</a:t>
                      </a:r>
                      <a:r>
                        <a:rPr lang="ru-RU" baseline="0" dirty="0" smtClean="0"/>
                        <a:t> занятости подростков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803076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Установка системы видеонаблюдения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8" name="TextBox 5"/>
          <p:cNvSpPr txBox="1">
            <a:spLocks noChangeArrowheads="1"/>
          </p:cNvSpPr>
          <p:nvPr/>
        </p:nvSpPr>
        <p:spPr bwMode="auto">
          <a:xfrm>
            <a:off x="7572375" y="2276872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dirty="0"/>
              <a:t>     </a:t>
            </a:r>
            <a:r>
              <a:rPr lang="ru-RU" sz="2000" b="1" dirty="0" err="1"/>
              <a:t>тыс.руб</a:t>
            </a:r>
            <a:endParaRPr lang="ru-RU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625" y="0"/>
            <a:ext cx="8229600" cy="5715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/>
              <a:t>Подраздел 0709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/>
              <a:t>«Другие вопросы в области образования»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algn="ctr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algn="ctr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algn="ctr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/>
              <a:t>Денежное содержание и обеспечение деятельности аппарата управления образования – 10 254,9 т.р.</a:t>
            </a:r>
            <a:endParaRPr lang="ru-RU" sz="2800" b="1" dirty="0"/>
          </a:p>
        </p:txBody>
      </p:sp>
      <p:pic>
        <p:nvPicPr>
          <p:cNvPr id="29699" name="Рисунок 2" descr="lu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214563"/>
            <a:ext cx="4929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937669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08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-396552" y="836712"/>
            <a:ext cx="4929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 b="1" dirty="0"/>
              <a:t>   </a:t>
            </a:r>
            <a:r>
              <a:rPr lang="ru-RU" sz="6000" b="1" dirty="0"/>
              <a:t>«Культура»</a:t>
            </a:r>
          </a:p>
        </p:txBody>
      </p:sp>
      <p:pic>
        <p:nvPicPr>
          <p:cNvPr id="30724" name="Рисунок 5" descr="imgFu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13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844824"/>
          <a:ext cx="9144000" cy="528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4368"/>
                <a:gridCol w="1259632"/>
              </a:tblGrid>
              <a:tr h="3416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направления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849518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 smtClean="0"/>
                        <a:t>1.</a:t>
                      </a:r>
                      <a:r>
                        <a:rPr lang="ru-RU" sz="1600" b="1" baseline="0" dirty="0" smtClean="0"/>
                        <a:t> Н</a:t>
                      </a:r>
                      <a:r>
                        <a:rPr lang="ru-RU" sz="1600" b="1" dirty="0" smtClean="0"/>
                        <a:t>а обеспечение деятельности подведомственных учреждений в сфере библиотечного обслуживания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22300,0</a:t>
                      </a:r>
                      <a:endParaRPr lang="ru-RU" sz="1800" b="1" dirty="0"/>
                    </a:p>
                  </a:txBody>
                  <a:tcPr/>
                </a:tc>
              </a:tr>
              <a:tr h="90444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2.Мероприятия в рамках МП «Развитие сферы </a:t>
                      </a:r>
                      <a:r>
                        <a:rPr lang="ru-RU" sz="1600" b="1" dirty="0" err="1" smtClean="0"/>
                        <a:t>культуры,туризма</a:t>
                      </a:r>
                      <a:r>
                        <a:rPr lang="ru-RU" sz="1600" b="1" dirty="0" smtClean="0"/>
                        <a:t> на территории МО..»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494,3</a:t>
                      </a:r>
                    </a:p>
                  </a:txBody>
                  <a:tcPr/>
                </a:tc>
              </a:tr>
              <a:tr h="90444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3.Комплектование книжных фондов и подписка на периодическую печать(ОБ+МБ)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334,0</a:t>
                      </a:r>
                    </a:p>
                    <a:p>
                      <a:pPr algn="ctr"/>
                      <a:r>
                        <a:rPr lang="ru-RU" sz="1800" b="1" dirty="0" smtClean="0"/>
                        <a:t>18,0</a:t>
                      </a:r>
                    </a:p>
                  </a:txBody>
                  <a:tcPr/>
                </a:tc>
              </a:tr>
              <a:tr h="9081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4. Предоставление субсидий поселениям на </a:t>
                      </a:r>
                      <a:r>
                        <a:rPr lang="ru-RU" sz="1600" b="1" dirty="0" err="1" smtClean="0"/>
                        <a:t>софинансирование</a:t>
                      </a:r>
                      <a:r>
                        <a:rPr lang="ru-RU" sz="1600" b="1" dirty="0" smtClean="0"/>
                        <a:t> мероприятий</a:t>
                      </a:r>
                      <a:r>
                        <a:rPr lang="ru-RU" sz="1600" b="1" baseline="0" dirty="0" smtClean="0"/>
                        <a:t> по постановке нам учет ОКН(исполнение </a:t>
                      </a:r>
                      <a:r>
                        <a:rPr lang="ru-RU" sz="1600" b="1" baseline="0" dirty="0" err="1" smtClean="0"/>
                        <a:t>суд.решений</a:t>
                      </a:r>
                      <a:r>
                        <a:rPr lang="ru-RU" sz="1600" b="1" baseline="0" dirty="0" smtClean="0"/>
                        <a:t>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625,0</a:t>
                      </a:r>
                    </a:p>
                  </a:txBody>
                  <a:tcPr/>
                </a:tc>
              </a:tr>
              <a:tr h="134839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5. П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роектная документации для строительства дома культуры на 100 мест в д.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Ватамановская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рамках муниципальной программы «Комплексное развитие сельских территорий муниципального образования «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Каргопольский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район» на 2020-2025 годы»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2400,0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9" name="TextBox 8"/>
          <p:cNvSpPr txBox="1">
            <a:spLocks noChangeArrowheads="1"/>
          </p:cNvSpPr>
          <p:nvPr/>
        </p:nvSpPr>
        <p:spPr bwMode="auto">
          <a:xfrm>
            <a:off x="4499992" y="0"/>
            <a:ext cx="3571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 b="1" dirty="0" smtClean="0"/>
              <a:t>26 171,3 </a:t>
            </a:r>
            <a:r>
              <a:rPr lang="ru-RU" sz="4800" b="1" dirty="0" err="1" smtClean="0"/>
              <a:t>т.р</a:t>
            </a:r>
            <a:endParaRPr lang="ru-RU" sz="4800" b="1" dirty="0"/>
          </a:p>
        </p:txBody>
      </p:sp>
      <p:sp>
        <p:nvSpPr>
          <p:cNvPr id="30740" name="TextBox 6"/>
          <p:cNvSpPr txBox="1">
            <a:spLocks noChangeArrowheads="1"/>
          </p:cNvSpPr>
          <p:nvPr/>
        </p:nvSpPr>
        <p:spPr bwMode="auto">
          <a:xfrm>
            <a:off x="7558088" y="1340768"/>
            <a:ext cx="1585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2400" b="1" dirty="0" err="1"/>
              <a:t>тыс.руб</a:t>
            </a:r>
            <a:endParaRPr lang="ru-RU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3786214" cy="923330"/>
          </a:xfr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929063" y="214313"/>
            <a:ext cx="52149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dirty="0"/>
              <a:t>«Социальная       политика» </a:t>
            </a:r>
            <a:r>
              <a:rPr lang="ru-RU" sz="3600" b="1" dirty="0" smtClean="0"/>
              <a:t>20 759,9 </a:t>
            </a:r>
            <a:r>
              <a:rPr lang="ru-RU" sz="3600" b="1" dirty="0" err="1" smtClean="0"/>
              <a:t>т.р</a:t>
            </a:r>
            <a:r>
              <a:rPr lang="ru-RU" sz="2800" b="1" dirty="0" smtClean="0"/>
              <a:t> </a:t>
            </a:r>
            <a:r>
              <a:rPr lang="ru-RU" sz="2800" b="1" dirty="0" err="1"/>
              <a:t>т.р</a:t>
            </a:r>
            <a:endParaRPr lang="ru-RU" sz="28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71612"/>
          <a:ext cx="91440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-428625" y="-142875"/>
            <a:ext cx="10215563" cy="5715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 ПОДРАЗДЕЛ 1003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/>
              <a:t>   </a:t>
            </a:r>
            <a:r>
              <a:rPr lang="ru-RU" sz="2800" b="1" dirty="0" smtClean="0"/>
              <a:t>« СОЦИАЛЬНОЕ ОБЕСПЕЧЕНИЕ НАСЕЛЕНИЯ»</a:t>
            </a:r>
            <a:endParaRPr lang="ru-RU" sz="2800" b="1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1643063"/>
            <a:ext cx="3214687" cy="150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0" y="2143116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2773" name="Прямая со стрелкой 6"/>
          <p:cNvCxnSpPr>
            <a:cxnSpLocks noChangeShapeType="1"/>
          </p:cNvCxnSpPr>
          <p:nvPr/>
        </p:nvCxnSpPr>
        <p:spPr bwMode="auto">
          <a:xfrm rot="5400000">
            <a:off x="3036094" y="3250406"/>
            <a:ext cx="571500" cy="35718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4" name="Прямая со стрелкой 8"/>
          <p:cNvCxnSpPr>
            <a:cxnSpLocks noChangeShapeType="1"/>
          </p:cNvCxnSpPr>
          <p:nvPr/>
        </p:nvCxnSpPr>
        <p:spPr bwMode="auto">
          <a:xfrm rot="16200000" flipH="1">
            <a:off x="5322094" y="3178969"/>
            <a:ext cx="571500" cy="500062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5" name="Прямая со стрелкой 10"/>
          <p:cNvCxnSpPr>
            <a:cxnSpLocks noChangeShapeType="1"/>
          </p:cNvCxnSpPr>
          <p:nvPr/>
        </p:nvCxnSpPr>
        <p:spPr bwMode="auto">
          <a:xfrm>
            <a:off x="6072188" y="3071813"/>
            <a:ext cx="1714500" cy="5715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776" name="Прямая со стрелкой 12"/>
          <p:cNvCxnSpPr>
            <a:cxnSpLocks noChangeShapeType="1"/>
          </p:cNvCxnSpPr>
          <p:nvPr/>
        </p:nvCxnSpPr>
        <p:spPr bwMode="auto">
          <a:xfrm rot="10800000" flipV="1">
            <a:off x="1285875" y="3143250"/>
            <a:ext cx="1643063" cy="5715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7583701" y="3933056"/>
            <a:ext cx="1560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1002,5</a:t>
            </a:r>
            <a:r>
              <a:rPr lang="ru-RU" sz="2800" b="1" dirty="0" smtClean="0"/>
              <a:t> </a:t>
            </a:r>
            <a:r>
              <a:rPr lang="ru-RU" sz="2800" b="1" dirty="0" err="1"/>
              <a:t>т.р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96188" y="4437063"/>
            <a:ext cx="154781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Обеспечение 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bg1">
                    <a:lumMod val="75000"/>
                  </a:schemeClr>
                </a:solidFill>
              </a:rPr>
              <a:t>ведомствен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жильем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 специалистов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 на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</a:rPr>
              <a:t>селе,соц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выплаты</a:t>
            </a:r>
            <a:endParaRPr lang="ru-RU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493713" y="115888"/>
            <a:ext cx="8135937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/>
              <a:t>ПОДРАЗДЕЛ 1004      «Охрана семьи и детства</a:t>
            </a:r>
            <a:r>
              <a:rPr lang="ru-RU" sz="2800"/>
              <a:t>»</a:t>
            </a:r>
          </a:p>
          <a:p>
            <a:pPr algn="ctr" eaLnBrk="0" hangingPunct="0">
              <a:spcBef>
                <a:spcPct val="50000"/>
              </a:spcBef>
            </a:pPr>
            <a:endParaRPr lang="ru-RU" sz="2800"/>
          </a:p>
          <a:p>
            <a:pPr algn="ctr" eaLnBrk="0" hangingPunct="0">
              <a:spcBef>
                <a:spcPct val="50000"/>
              </a:spcBef>
            </a:pPr>
            <a:endParaRPr lang="ru-RU" sz="2800"/>
          </a:p>
        </p:txBody>
      </p:sp>
      <p:graphicFrame>
        <p:nvGraphicFramePr>
          <p:cNvPr id="273694" name="Group 286"/>
          <p:cNvGraphicFramePr>
            <a:graphicFrameLocks noGrp="1"/>
          </p:cNvGraphicFramePr>
          <p:nvPr>
            <p:ph/>
          </p:nvPr>
        </p:nvGraphicFramePr>
        <p:xfrm>
          <a:off x="214313" y="642938"/>
          <a:ext cx="8715436" cy="2459779"/>
        </p:xfrm>
        <a:graphic>
          <a:graphicData uri="http://schemas.openxmlformats.org/drawingml/2006/table">
            <a:tbl>
              <a:tblPr/>
              <a:tblGrid>
                <a:gridCol w="5590475"/>
                <a:gridCol w="1616418"/>
                <a:gridCol w="1508543"/>
              </a:tblGrid>
              <a:tr h="6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аименование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тыс.р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Источник финансирования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Обеспечение жилыми помещениями детей-сирот, детей, оставшихся без попечения родителей,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7168,1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ОБ,ФБ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15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Компенсация части родительской платы за присмотр и уход за ребенком государственных и муниципальных образовательных  организациях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8487,6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17" name="Text Box 36"/>
          <p:cNvSpPr txBox="1">
            <a:spLocks noChangeArrowheads="1"/>
          </p:cNvSpPr>
          <p:nvPr/>
        </p:nvSpPr>
        <p:spPr bwMode="auto">
          <a:xfrm>
            <a:off x="7500938" y="928688"/>
            <a:ext cx="1462087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/>
              <a:t>     </a:t>
            </a:r>
          </a:p>
          <a:p>
            <a:pPr eaLnBrk="0" hangingPunct="0">
              <a:spcBef>
                <a:spcPct val="50000"/>
              </a:spcBef>
            </a:pPr>
            <a:r>
              <a:rPr lang="ru-RU" sz="2400"/>
              <a:t>       </a:t>
            </a:r>
          </a:p>
        </p:txBody>
      </p:sp>
      <p:sp>
        <p:nvSpPr>
          <p:cNvPr id="33818" name="TextBox 4"/>
          <p:cNvSpPr txBox="1">
            <a:spLocks noChangeArrowheads="1"/>
          </p:cNvSpPr>
          <p:nvPr/>
        </p:nvSpPr>
        <p:spPr bwMode="auto">
          <a:xfrm>
            <a:off x="214313" y="3714750"/>
            <a:ext cx="87153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/>
              <a:t>       ПОДРАЗДЕЛ  1006  </a:t>
            </a:r>
          </a:p>
          <a:p>
            <a:pPr algn="ctr" eaLnBrk="0" hangingPunct="0"/>
            <a:r>
              <a:rPr lang="ru-RU" sz="2400" b="1"/>
              <a:t>«ДРУГИЕ ВОПРОСЫ В ОБЛАСТИ СОЦИАЛЬНОЙ ПОЛИТИКИ»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5000625"/>
          <a:ext cx="8858312" cy="142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1"/>
                <a:gridCol w="1714512"/>
                <a:gridCol w="1428759"/>
              </a:tblGrid>
              <a:tr h="476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тыс.руб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источник 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Профессиональная опека над</a:t>
                      </a:r>
                      <a:r>
                        <a:rPr lang="ru-RU" baseline="0" dirty="0" smtClean="0"/>
                        <a:t> недееспособными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48,1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</a:t>
                      </a:r>
                      <a:endParaRPr lang="ru-RU" b="1" dirty="0"/>
                    </a:p>
                  </a:txBody>
                  <a:tcPr/>
                </a:tc>
              </a:tr>
              <a:tr h="476253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содержания отдела опеки и попечительства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2622,4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928938" y="0"/>
            <a:ext cx="7286625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/>
              <a:t>«Физическая культура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800" b="1" dirty="0"/>
              <a:t>и спорт»  </a:t>
            </a:r>
            <a:r>
              <a:rPr lang="ru-RU" sz="2800" b="1" dirty="0" smtClean="0"/>
              <a:t>-550,0 </a:t>
            </a:r>
            <a:r>
              <a:rPr lang="ru-RU" sz="2800" b="1" dirty="0" err="1"/>
              <a:t>т.р</a:t>
            </a:r>
            <a:endParaRPr lang="ru-RU" sz="2800" b="1" dirty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428750"/>
            <a:ext cx="5041900" cy="192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4043362" cy="923330"/>
          </a:xfr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0" y="4071938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/>
              <a:t> Мероприятия в рамках МП </a:t>
            </a:r>
          </a:p>
          <a:p>
            <a:pPr algn="ctr" eaLnBrk="0" hangingPunct="0"/>
            <a:r>
              <a:rPr lang="ru-RU" sz="3200" b="1"/>
              <a:t>«Реализация молодежной политики и развитие </a:t>
            </a:r>
          </a:p>
          <a:p>
            <a:pPr algn="ctr" eaLnBrk="0" hangingPunct="0"/>
            <a:r>
              <a:rPr lang="ru-RU" sz="3200" b="1"/>
              <a:t> массового  спорта на территории МО «Каргопольский муниципальный района на 2017-2020 годы»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85750" y="1000125"/>
            <a:ext cx="82804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tx1">
                    <a:lumMod val="95000"/>
                  </a:schemeClr>
                </a:solidFill>
              </a:rPr>
              <a:t>«ОБСЛУЖИВАНИЕ ГОСУДАРСТВЕННОГО И МУНИЦИПАЛЬНОГО ДОЛГА»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357438"/>
            <a:ext cx="6858000" cy="3786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971550" y="4010025"/>
            <a:ext cx="71294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/>
              <a:t> 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786182" cy="923330"/>
          </a:xfr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315" y="1857364"/>
            <a:ext cx="589308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1000,0  </a:t>
            </a:r>
            <a:r>
              <a:rPr lang="ru-RU" sz="6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</a:t>
            </a:r>
            <a:endParaRPr lang="ru-RU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548" name="Group 92"/>
          <p:cNvGraphicFramePr>
            <a:graphicFrameLocks noGrp="1"/>
          </p:cNvGraphicFramePr>
          <p:nvPr>
            <p:ph/>
          </p:nvPr>
        </p:nvGraphicFramePr>
        <p:xfrm>
          <a:off x="395288" y="2571750"/>
          <a:ext cx="8569201" cy="4000531"/>
        </p:xfrm>
        <a:graphic>
          <a:graphicData uri="http://schemas.openxmlformats.org/drawingml/2006/table">
            <a:tbl>
              <a:tblPr/>
              <a:tblGrid>
                <a:gridCol w="3823604"/>
                <a:gridCol w="1874664"/>
                <a:gridCol w="1626152"/>
                <a:gridCol w="1244781"/>
              </a:tblGrid>
              <a:tr h="801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2019 год (утверждено)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2020 год 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58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Дотации на выравнивание бюджетной обеспеченности субъектов РФ и муниципальных образований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4574,4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4661,9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+87,5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8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Прочие межбюджетные трансферты бюджетам субъектов РФ и муниципальных образований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45385,6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44735,1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-650,5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49960,0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49397,0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-563,0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6893" name="TextBox 4"/>
          <p:cNvSpPr txBox="1">
            <a:spLocks noChangeArrowheads="1"/>
          </p:cNvSpPr>
          <p:nvPr/>
        </p:nvSpPr>
        <p:spPr bwMode="auto">
          <a:xfrm>
            <a:off x="7929563" y="1571625"/>
            <a:ext cx="960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r>
              <a:rPr lang="ru-RU" b="1"/>
              <a:t>(тыс.р)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0" y="0"/>
            <a:ext cx="3714744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54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Раздел14</a:t>
            </a:r>
          </a:p>
        </p:txBody>
      </p:sp>
      <p:sp>
        <p:nvSpPr>
          <p:cNvPr id="36895" name="TextBox 6"/>
          <p:cNvSpPr txBox="1">
            <a:spLocks noChangeArrowheads="1"/>
          </p:cNvSpPr>
          <p:nvPr/>
        </p:nvSpPr>
        <p:spPr bwMode="auto">
          <a:xfrm>
            <a:off x="-2786063" y="-428625"/>
            <a:ext cx="14449426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b="1"/>
          </a:p>
          <a:p>
            <a:pPr algn="ctr" eaLnBrk="0" hangingPunct="0"/>
            <a:endParaRPr lang="ru-RU" b="1"/>
          </a:p>
          <a:p>
            <a:pPr algn="ctr" eaLnBrk="0" hangingPunct="0"/>
            <a:endParaRPr lang="ru-RU" b="1"/>
          </a:p>
          <a:p>
            <a:pPr algn="ctr" eaLnBrk="0" hangingPunct="0"/>
            <a:endParaRPr lang="ru-RU" b="1"/>
          </a:p>
          <a:p>
            <a:pPr algn="ctr" eaLnBrk="0" hangingPunct="0"/>
            <a:endParaRPr lang="ru-RU" b="1"/>
          </a:p>
          <a:p>
            <a:pPr algn="ctr" eaLnBrk="0" hangingPunct="0"/>
            <a:r>
              <a:rPr lang="ru-RU" sz="2400" b="1"/>
              <a:t>   «МЕЖБЮДЖЕТНЫЕ ТРАНСФЕРТЫ ОБЩЕГО ХАРАКТЕРА </a:t>
            </a:r>
          </a:p>
          <a:p>
            <a:pPr algn="ctr" eaLnBrk="0" hangingPunct="0"/>
            <a:r>
              <a:rPr lang="ru-RU" sz="2400" b="1"/>
              <a:t>БЮДЖЕТАМ</a:t>
            </a:r>
          </a:p>
          <a:p>
            <a:pPr algn="ctr" eaLnBrk="0" hangingPunct="0"/>
            <a:r>
              <a:rPr lang="ru-RU" sz="2400" b="1"/>
              <a:t> СУБЬЕКТОВ  РФ И МУНИЦИПАЛЬНЫХ ОБРАЗОВАНИЙ</a:t>
            </a:r>
            <a:r>
              <a:rPr lang="ru-RU" sz="1900" b="1"/>
              <a:t>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843213" y="30163"/>
            <a:ext cx="36083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 u="sng"/>
              <a:t>ДОХОДНАЯ ЧАСТЬ</a:t>
            </a:r>
          </a:p>
        </p:txBody>
      </p:sp>
      <p:graphicFrame>
        <p:nvGraphicFramePr>
          <p:cNvPr id="278680" name="Group 152"/>
          <p:cNvGraphicFramePr>
            <a:graphicFrameLocks noGrp="1"/>
          </p:cNvGraphicFramePr>
          <p:nvPr>
            <p:ph/>
          </p:nvPr>
        </p:nvGraphicFramePr>
        <p:xfrm>
          <a:off x="0" y="500063"/>
          <a:ext cx="9144000" cy="6283295"/>
        </p:xfrm>
        <a:graphic>
          <a:graphicData uri="http://schemas.openxmlformats.org/drawingml/2006/table">
            <a:tbl>
              <a:tblPr/>
              <a:tblGrid>
                <a:gridCol w="7884368"/>
                <a:gridCol w="1259632"/>
              </a:tblGrid>
              <a:tr h="4086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платежи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239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с физических лиц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 + 5%+13%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0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доход, патент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0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0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31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зачисляемая в местный бюджет, согласно  БК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2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земельные участки, государственная собственность на которые не разграничена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и 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 государственная собственность на которые не разграничена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и 50%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8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от сдачи в аренду муниципального имущества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5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0,44000%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2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штрафные санкции, зачисляемые в местный бюджет согласно Бюджетного кодекса РФ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20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от продажи права на заключение  договоров аренды  за земли, находящиеся в собственности муниципальных районов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197167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/>
              <a:t>Структура доходной части бюджета в 2020 г. (</a:t>
            </a:r>
            <a:r>
              <a:rPr lang="ru-RU" sz="2400" b="1" dirty="0" smtClean="0"/>
              <a:t>в части собственных доходов)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65113" y="1265238"/>
          <a:ext cx="8613775" cy="554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300" b="1" u="sng"/>
              <a:t>Собственные доходы бюджета</a:t>
            </a:r>
            <a:r>
              <a:rPr lang="en-US" sz="3300" b="1" u="sng"/>
              <a:t>, </a:t>
            </a:r>
            <a:r>
              <a:rPr lang="ru-RU" sz="2000" b="1" u="sng"/>
              <a:t>ТЫС.РУБ</a:t>
            </a:r>
          </a:p>
        </p:txBody>
      </p:sp>
      <p:graphicFrame>
        <p:nvGraphicFramePr>
          <p:cNvPr id="283946" name="Group 2346"/>
          <p:cNvGraphicFramePr>
            <a:graphicFrameLocks noGrp="1"/>
          </p:cNvGraphicFramePr>
          <p:nvPr>
            <p:ph/>
          </p:nvPr>
        </p:nvGraphicFramePr>
        <p:xfrm>
          <a:off x="0" y="620713"/>
          <a:ext cx="9143999" cy="5961831"/>
        </p:xfrm>
        <a:graphic>
          <a:graphicData uri="http://schemas.openxmlformats.org/drawingml/2006/table">
            <a:tbl>
              <a:tblPr/>
              <a:tblGrid>
                <a:gridCol w="5039430"/>
                <a:gridCol w="1201209"/>
                <a:gridCol w="1355697"/>
                <a:gridCol w="1547663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            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01.11.19)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52 280,0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53 154,0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+874,0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16 912,0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14 000,0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-2912,0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сельхоз.налог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2 462,0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-262,0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земельные участки, доходы от продажи права на заключение договоров аренды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Штрафные санкции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2157,0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-637,0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14 372,3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+3383,8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муниципального имущества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активов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1439,0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199.8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103 296,3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103 509,3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290" name="Прямая соединительная линия 4"/>
          <p:cNvCxnSpPr>
            <a:cxnSpLocks noChangeShapeType="1"/>
          </p:cNvCxnSpPr>
          <p:nvPr/>
        </p:nvCxnSpPr>
        <p:spPr bwMode="auto">
          <a:xfrm rot="5400000" flipH="1" flipV="1">
            <a:off x="5943227" y="905644"/>
            <a:ext cx="571500" cy="15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u="sng"/>
              <a:t>Финансовая помощь из областного бюджета</a:t>
            </a:r>
          </a:p>
        </p:txBody>
      </p:sp>
      <p:graphicFrame>
        <p:nvGraphicFramePr>
          <p:cNvPr id="290909" name="Group 93"/>
          <p:cNvGraphicFramePr>
            <a:graphicFrameLocks noGrp="1"/>
          </p:cNvGraphicFramePr>
          <p:nvPr>
            <p:ph/>
          </p:nvPr>
        </p:nvGraphicFramePr>
        <p:xfrm>
          <a:off x="0" y="1714500"/>
          <a:ext cx="9144000" cy="4869699"/>
        </p:xfrm>
        <a:graphic>
          <a:graphicData uri="http://schemas.openxmlformats.org/drawingml/2006/table">
            <a:tbl>
              <a:tblPr/>
              <a:tblGrid>
                <a:gridCol w="3286116"/>
                <a:gridCol w="2000264"/>
                <a:gridCol w="1857388"/>
                <a:gridCol w="2000232"/>
              </a:tblGrid>
              <a:tr h="713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Отклон.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033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Дотация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66 113,0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72 238,8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+6125,8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3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Субсидия на софинансирование вопросов местного значения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176 655,3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188 917,5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+12262,2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242 768,3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261 156,3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+18 388,0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0" name="TextBox 3"/>
          <p:cNvSpPr txBox="1">
            <a:spLocks noChangeArrowheads="1"/>
          </p:cNvSpPr>
          <p:nvPr/>
        </p:nvSpPr>
        <p:spPr bwMode="auto">
          <a:xfrm>
            <a:off x="7000875" y="714375"/>
            <a:ext cx="1857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/>
              <a:t>(тыс.руб)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/>
          </p:nvPr>
        </p:nvGraphicFramePr>
        <p:xfrm>
          <a:off x="-41275" y="1052736"/>
          <a:ext cx="9005763" cy="622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-756592" y="-171400"/>
            <a:ext cx="99005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 smtClean="0"/>
              <a:t>    Структура </a:t>
            </a:r>
            <a:r>
              <a:rPr lang="ru-RU" sz="3600" b="1" dirty="0"/>
              <a:t>расходов бюджета на </a:t>
            </a:r>
            <a:r>
              <a:rPr lang="ru-RU" sz="3600" b="1" dirty="0" smtClean="0"/>
              <a:t>2020 год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3600" b="1" dirty="0" smtClean="0"/>
              <a:t>   за </a:t>
            </a:r>
            <a:r>
              <a:rPr lang="ru-RU" sz="3600" b="1" dirty="0"/>
              <a:t>счет всех </a:t>
            </a:r>
            <a:r>
              <a:rPr lang="ru-RU" sz="3600" b="1" dirty="0" smtClean="0"/>
              <a:t>источников 672 137,1тыс.рб</a:t>
            </a:r>
            <a:endParaRPr lang="ru-RU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/>
          </p:nvPr>
        </p:nvGraphicFramePr>
        <p:xfrm>
          <a:off x="50800" y="265113"/>
          <a:ext cx="9185275" cy="611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214313" y="0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dirty="0"/>
              <a:t>Структура расходов бюджета на </a:t>
            </a:r>
            <a:r>
              <a:rPr lang="ru-RU" sz="3600" b="1" dirty="0" smtClean="0"/>
              <a:t>2020 </a:t>
            </a:r>
            <a:r>
              <a:rPr lang="ru-RU" sz="3600" b="1" dirty="0"/>
              <a:t>год(за счет собственных доходов)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22317</TotalTime>
  <Words>1976</Words>
  <Application>Microsoft Office PowerPoint</Application>
  <PresentationFormat>Экран (4:3)</PresentationFormat>
  <Paragraphs>592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Текстура</vt:lpstr>
      <vt:lpstr>Проект бюджета муниципального образования «Каргопольский муниципальный район»  на 2020 год.</vt:lpstr>
      <vt:lpstr>Особенности формирования бюджета на 2020 год:</vt:lpstr>
      <vt:lpstr>Слайд 3</vt:lpstr>
      <vt:lpstr>Слайд 4</vt:lpstr>
      <vt:lpstr>Структура доходной части бюджета в 2020 г. (в части собственных доходов)</vt:lpstr>
      <vt:lpstr>Слайд 6</vt:lpstr>
      <vt:lpstr>Слайд 7</vt:lpstr>
      <vt:lpstr>Слайд 8</vt:lpstr>
      <vt:lpstr>Слайд 9</vt:lpstr>
      <vt:lpstr>  </vt:lpstr>
      <vt:lpstr>«Резервные фонды»</vt:lpstr>
      <vt:lpstr>  «Другие общегосударственные вопросы»  9 808,8  т.р</vt:lpstr>
      <vt:lpstr>  «Другие общегосударственные вопросы»</vt:lpstr>
      <vt:lpstr>  «Другие общегосударственные вопросы»</vt:lpstr>
      <vt:lpstr>Слайд 15</vt:lpstr>
      <vt:lpstr>Слайд 16</vt:lpstr>
      <vt:lpstr>Слайд 17</vt:lpstr>
      <vt:lpstr>Слайд 18</vt:lpstr>
      <vt:lpstr>Слайд 19</vt:lpstr>
      <vt:lpstr>Раздел  05   «Жилищно - коммунальное      хозяйство»</vt:lpstr>
      <vt:lpstr>Подраздел 0501</vt:lpstr>
      <vt:lpstr>Подраздел 0502</vt:lpstr>
      <vt:lpstr>   «Благоустройство» </vt:lpstr>
      <vt:lpstr>  «Охрана окружающей среды»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Раздел 10</vt:lpstr>
      <vt:lpstr>Слайд 34</vt:lpstr>
      <vt:lpstr>Слайд 35</vt:lpstr>
      <vt:lpstr>Раздел 11</vt:lpstr>
      <vt:lpstr>Раздел 13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IgnatovskayaTA</cp:lastModifiedBy>
  <cp:revision>1221</cp:revision>
  <dcterms:created xsi:type="dcterms:W3CDTF">2012-05-10T06:19:13Z</dcterms:created>
  <dcterms:modified xsi:type="dcterms:W3CDTF">2019-11-26T11:37:06Z</dcterms:modified>
</cp:coreProperties>
</file>